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59" r:id="rId3"/>
    <p:sldId id="261" r:id="rId4"/>
    <p:sldId id="262" r:id="rId5"/>
    <p:sldId id="260" r:id="rId6"/>
    <p:sldId id="263" r:id="rId7"/>
    <p:sldId id="264" r:id="rId8"/>
    <p:sldId id="265" r:id="rId9"/>
    <p:sldId id="266" r:id="rId10"/>
    <p:sldId id="267" r:id="rId11"/>
    <p:sldId id="26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2926328-B017-4BEA-9511-20A527986D5A}">
          <p14:sldIdLst>
            <p14:sldId id="256"/>
            <p14:sldId id="259"/>
            <p14:sldId id="261"/>
          </p14:sldIdLst>
        </p14:section>
        <p14:section name="Untitled Section" id="{4529C78E-427A-4AD8-AA0A-AD7999C8D973}">
          <p14:sldIdLst>
            <p14:sldId id="262"/>
            <p14:sldId id="260"/>
            <p14:sldId id="263"/>
            <p14:sldId id="264"/>
            <p14:sldId id="265"/>
            <p14:sldId id="266"/>
            <p14:sldId id="267"/>
            <p14:sldId id="268"/>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shu Shandilya" initials="AS" lastIdx="1" clrIdx="0">
    <p:extLst>
      <p:ext uri="{19B8F6BF-5375-455C-9EA6-DF929625EA0E}">
        <p15:presenceInfo xmlns:p15="http://schemas.microsoft.com/office/powerpoint/2012/main" userId="904e3dede0c88e9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9-20T20:31:38.370" idx="1">
    <p:pos x="10" y="10"/>
    <p:text/>
    <p:extLst>
      <p:ext uri="{C676402C-5697-4E1C-873F-D02D1690AC5C}">
        <p15:threadingInfo xmlns:p15="http://schemas.microsoft.com/office/powerpoint/2012/main" timeZoneBias="-33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CA788B0A-4369-41AD-9F71-22D9D7F172B1}" type="datetimeFigureOut">
              <a:rPr lang="en-US" smtClean="0"/>
              <a:t>9/20/2017</a:t>
            </a:fld>
            <a:endParaRPr lang="en-US"/>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endParaRPr lang="en-US"/>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FF3BC6FE-5D1E-421B-A368-AF6AD9AD210B}" type="slidenum">
              <a:rPr lang="en-US" smtClean="0"/>
              <a:t>‹#›</a:t>
            </a:fld>
            <a:endParaRPr lang="en-US"/>
          </a:p>
        </p:txBody>
      </p:sp>
    </p:spTree>
    <p:extLst>
      <p:ext uri="{BB962C8B-B14F-4D97-AF65-F5344CB8AC3E}">
        <p14:creationId xmlns:p14="http://schemas.microsoft.com/office/powerpoint/2010/main" val="2928418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A788B0A-4369-41AD-9F71-22D9D7F172B1}" type="datetimeFigureOut">
              <a:rPr lang="en-US" smtClean="0"/>
              <a:t>9/20/2017</a:t>
            </a:fld>
            <a:endParaRPr lang="en-US"/>
          </a:p>
        </p:txBody>
      </p:sp>
      <p:sp>
        <p:nvSpPr>
          <p:cNvPr id="6" name="Footer Placeholder 5"/>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F3BC6FE-5D1E-421B-A368-AF6AD9AD210B}" type="slidenum">
              <a:rPr lang="en-US" smtClean="0"/>
              <a:t>‹#›</a:t>
            </a:fld>
            <a:endParaRPr lang="en-US"/>
          </a:p>
        </p:txBody>
      </p:sp>
    </p:spTree>
    <p:extLst>
      <p:ext uri="{BB962C8B-B14F-4D97-AF65-F5344CB8AC3E}">
        <p14:creationId xmlns:p14="http://schemas.microsoft.com/office/powerpoint/2010/main" val="1086669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CA788B0A-4369-41AD-9F71-22D9D7F172B1}" type="datetimeFigureOut">
              <a:rPr lang="en-US" smtClean="0"/>
              <a:t>9/20/2017</a:t>
            </a:fld>
            <a:endParaRPr lang="en-US"/>
          </a:p>
        </p:txBody>
      </p:sp>
      <p:sp>
        <p:nvSpPr>
          <p:cNvPr id="5" name="Footer Placeholder 4"/>
          <p:cNvSpPr>
            <a:spLocks noGrp="1"/>
          </p:cNvSpPr>
          <p:nvPr>
            <p:ph type="ftr" sz="quarter" idx="11"/>
          </p:nvPr>
        </p:nvSpPr>
        <p:spPr/>
        <p:txBody>
          <a:body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F3BC6FE-5D1E-421B-A368-AF6AD9AD210B}" type="slidenum">
              <a:rPr lang="en-US" smtClean="0"/>
              <a:t>‹#›</a:t>
            </a:fld>
            <a:endParaRPr lang="en-US"/>
          </a:p>
        </p:txBody>
      </p:sp>
    </p:spTree>
    <p:extLst>
      <p:ext uri="{BB962C8B-B14F-4D97-AF65-F5344CB8AC3E}">
        <p14:creationId xmlns:p14="http://schemas.microsoft.com/office/powerpoint/2010/main" val="24997381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en-US" smtClean="0"/>
              <a:t>Click to edit Master title style</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CA788B0A-4369-41AD-9F71-22D9D7F172B1}" type="datetimeFigureOut">
              <a:rPr lang="en-US" smtClean="0"/>
              <a:t>9/20/2017</a:t>
            </a:fld>
            <a:endParaRPr lang="en-US"/>
          </a:p>
        </p:txBody>
      </p:sp>
      <p:sp>
        <p:nvSpPr>
          <p:cNvPr id="5" name="Footer Placeholder 4"/>
          <p:cNvSpPr>
            <a:spLocks noGrp="1"/>
          </p:cNvSpPr>
          <p:nvPr>
            <p:ph type="ftr" sz="quarter" idx="11"/>
          </p:nvPr>
        </p:nvSpPr>
        <p:spPr/>
        <p:txBody>
          <a:bodyPr/>
          <a:lstStyle/>
          <a:p>
            <a:endParaRPr lang="en-US"/>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F3BC6FE-5D1E-421B-A368-AF6AD9AD210B}" type="slidenum">
              <a:rPr lang="en-US" smtClean="0"/>
              <a:t>‹#›</a:t>
            </a:fld>
            <a:endParaRPr lang="en-US"/>
          </a:p>
        </p:txBody>
      </p:sp>
    </p:spTree>
    <p:extLst>
      <p:ext uri="{BB962C8B-B14F-4D97-AF65-F5344CB8AC3E}">
        <p14:creationId xmlns:p14="http://schemas.microsoft.com/office/powerpoint/2010/main" val="9710662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788B0A-4369-41AD-9F71-22D9D7F172B1}" type="datetimeFigureOut">
              <a:rPr lang="en-US" smtClean="0"/>
              <a:t>9/20/2017</a:t>
            </a:fld>
            <a:endParaRPr lang="en-US"/>
          </a:p>
        </p:txBody>
      </p:sp>
      <p:sp>
        <p:nvSpPr>
          <p:cNvPr id="5" name="Footer Placeholder 4"/>
          <p:cNvSpPr>
            <a:spLocks noGrp="1"/>
          </p:cNvSpPr>
          <p:nvPr>
            <p:ph type="ftr" sz="quarter" idx="11"/>
          </p:nvPr>
        </p:nvSpPr>
        <p:spPr/>
        <p:txBody>
          <a:body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F3BC6FE-5D1E-421B-A368-AF6AD9AD210B}" type="slidenum">
              <a:rPr lang="en-US" smtClean="0"/>
              <a:t>‹#›</a:t>
            </a:fld>
            <a:endParaRPr lang="en-US"/>
          </a:p>
        </p:txBody>
      </p:sp>
    </p:spTree>
    <p:extLst>
      <p:ext uri="{BB962C8B-B14F-4D97-AF65-F5344CB8AC3E}">
        <p14:creationId xmlns:p14="http://schemas.microsoft.com/office/powerpoint/2010/main" val="16754515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A788B0A-4369-41AD-9F71-22D9D7F172B1}" type="datetimeFigureOut">
              <a:rPr lang="en-US" smtClean="0"/>
              <a:t>9/20/2017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3BC6FE-5D1E-421B-A368-AF6AD9AD210B}" type="slidenum">
              <a:rPr lang="en-US" smtClean="0"/>
              <a:t>‹#›</a:t>
            </a:fld>
            <a:endParaRPr lang="en-US"/>
          </a:p>
        </p:txBody>
      </p:sp>
    </p:spTree>
    <p:extLst>
      <p:ext uri="{BB962C8B-B14F-4D97-AF65-F5344CB8AC3E}">
        <p14:creationId xmlns:p14="http://schemas.microsoft.com/office/powerpoint/2010/main" val="136389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A788B0A-4369-41AD-9F71-22D9D7F172B1}" type="datetimeFigureOut">
              <a:rPr lang="en-US" smtClean="0"/>
              <a:t>9/20/2017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3BC6FE-5D1E-421B-A368-AF6AD9AD210B}" type="slidenum">
              <a:rPr lang="en-US" smtClean="0"/>
              <a:t>‹#›</a:t>
            </a:fld>
            <a:endParaRPr lang="en-US"/>
          </a:p>
        </p:txBody>
      </p:sp>
    </p:spTree>
    <p:extLst>
      <p:ext uri="{BB962C8B-B14F-4D97-AF65-F5344CB8AC3E}">
        <p14:creationId xmlns:p14="http://schemas.microsoft.com/office/powerpoint/2010/main" val="18695728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788B0A-4369-41AD-9F71-22D9D7F172B1}" type="datetimeFigureOut">
              <a:rPr lang="en-US" smtClean="0"/>
              <a:t>9/20/2017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3BC6FE-5D1E-421B-A368-AF6AD9AD210B}" type="slidenum">
              <a:rPr lang="en-US" smtClean="0"/>
              <a:t>‹#›</a:t>
            </a:fld>
            <a:endParaRPr lang="en-US"/>
          </a:p>
        </p:txBody>
      </p:sp>
    </p:spTree>
    <p:extLst>
      <p:ext uri="{BB962C8B-B14F-4D97-AF65-F5344CB8AC3E}">
        <p14:creationId xmlns:p14="http://schemas.microsoft.com/office/powerpoint/2010/main" val="36552477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788B0A-4369-41AD-9F71-22D9D7F172B1}" type="datetimeFigureOut">
              <a:rPr lang="en-US" smtClean="0"/>
              <a:t>9/20/2017</a:t>
            </a:fld>
            <a:endParaRPr lang="en-US"/>
          </a:p>
        </p:txBody>
      </p:sp>
      <p:sp>
        <p:nvSpPr>
          <p:cNvPr id="5" name="Footer Placeholder 4"/>
          <p:cNvSpPr>
            <a:spLocks noGrp="1"/>
          </p:cNvSpPr>
          <p:nvPr>
            <p:ph type="ftr" sz="quarter" idx="11"/>
          </p:nvPr>
        </p:nvSpPr>
        <p:spPr/>
        <p:txBody>
          <a:bodyPr/>
          <a:lstStyle/>
          <a:p>
            <a:endParaRPr lang="en-US"/>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F3BC6FE-5D1E-421B-A368-AF6AD9AD210B}" type="slidenum">
              <a:rPr lang="en-US" smtClean="0"/>
              <a:t>‹#›</a:t>
            </a:fld>
            <a:endParaRPr lang="en-US"/>
          </a:p>
        </p:txBody>
      </p:sp>
    </p:spTree>
    <p:extLst>
      <p:ext uri="{BB962C8B-B14F-4D97-AF65-F5344CB8AC3E}">
        <p14:creationId xmlns:p14="http://schemas.microsoft.com/office/powerpoint/2010/main" val="269586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788B0A-4369-41AD-9F71-22D9D7F172B1}" type="datetimeFigureOut">
              <a:rPr lang="en-US" smtClean="0"/>
              <a:t>9/20/2017</a:t>
            </a:fld>
            <a:endParaRPr lang="en-US"/>
          </a:p>
        </p:txBody>
      </p:sp>
      <p:sp>
        <p:nvSpPr>
          <p:cNvPr id="5" name="Footer Placeholder 4"/>
          <p:cNvSpPr>
            <a:spLocks noGrp="1"/>
          </p:cNvSpPr>
          <p:nvPr>
            <p:ph type="ftr" sz="quarter" idx="11"/>
          </p:nvPr>
        </p:nvSpPr>
        <p:spPr/>
        <p:txBody>
          <a:bodyPr/>
          <a:lstStyle>
            <a:lvl1pPr>
              <a:defRPr sz="1000" b="1"/>
            </a:lvl1pPr>
          </a:lstStyle>
          <a:p>
            <a:endParaRPr lang="en-US"/>
          </a:p>
        </p:txBody>
      </p:sp>
      <p:sp>
        <p:nvSpPr>
          <p:cNvPr id="6" name="Slide Number Placeholder 5"/>
          <p:cNvSpPr>
            <a:spLocks noGrp="1"/>
          </p:cNvSpPr>
          <p:nvPr>
            <p:ph type="sldNum" sz="quarter" idx="12"/>
          </p:nvPr>
        </p:nvSpPr>
        <p:spPr/>
        <p:txBody>
          <a:bodyPr/>
          <a:lstStyle/>
          <a:p>
            <a:fld id="{FF3BC6FE-5D1E-421B-A368-AF6AD9AD210B}" type="slidenum">
              <a:rPr lang="en-US" smtClean="0"/>
              <a:t>‹#›</a:t>
            </a:fld>
            <a:endParaRPr lang="en-US"/>
          </a:p>
        </p:txBody>
      </p:sp>
    </p:spTree>
    <p:extLst>
      <p:ext uri="{BB962C8B-B14F-4D97-AF65-F5344CB8AC3E}">
        <p14:creationId xmlns:p14="http://schemas.microsoft.com/office/powerpoint/2010/main" val="1037141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788B0A-4369-41AD-9F71-22D9D7F172B1}" type="datetimeFigureOut">
              <a:rPr lang="en-US" smtClean="0"/>
              <a:t>9/20/2017</a:t>
            </a:fld>
            <a:endParaRPr lang="en-US"/>
          </a:p>
        </p:txBody>
      </p:sp>
      <p:sp>
        <p:nvSpPr>
          <p:cNvPr id="5" name="Footer Placeholder 4"/>
          <p:cNvSpPr>
            <a:spLocks noGrp="1"/>
          </p:cNvSpPr>
          <p:nvPr>
            <p:ph type="ftr" sz="quarter" idx="11"/>
          </p:nvPr>
        </p:nvSpPr>
        <p:spPr/>
        <p:txBody>
          <a:bodyPr/>
          <a:lstStyle>
            <a:lvl1pPr>
              <a:defRPr sz="1000" b="1"/>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F3BC6FE-5D1E-421B-A368-AF6AD9AD210B}" type="slidenum">
              <a:rPr lang="en-US" smtClean="0"/>
              <a:t>‹#›</a:t>
            </a:fld>
            <a:endParaRPr lang="en-US"/>
          </a:p>
        </p:txBody>
      </p:sp>
    </p:spTree>
    <p:extLst>
      <p:ext uri="{BB962C8B-B14F-4D97-AF65-F5344CB8AC3E}">
        <p14:creationId xmlns:p14="http://schemas.microsoft.com/office/powerpoint/2010/main" val="3352904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A788B0A-4369-41AD-9F71-22D9D7F172B1}" type="datetimeFigureOut">
              <a:rPr lang="en-US" smtClean="0"/>
              <a:t>9/20/2017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3BC6FE-5D1E-421B-A368-AF6AD9AD210B}" type="slidenum">
              <a:rPr lang="en-US" smtClean="0"/>
              <a:t>‹#›</a:t>
            </a:fld>
            <a:endParaRPr lang="en-US"/>
          </a:p>
        </p:txBody>
      </p:sp>
    </p:spTree>
    <p:extLst>
      <p:ext uri="{BB962C8B-B14F-4D97-AF65-F5344CB8AC3E}">
        <p14:creationId xmlns:p14="http://schemas.microsoft.com/office/powerpoint/2010/main" val="85018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A788B0A-4369-41AD-9F71-22D9D7F172B1}" type="datetimeFigureOut">
              <a:rPr lang="en-US" smtClean="0"/>
              <a:t>9/20/2017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3BC6FE-5D1E-421B-A368-AF6AD9AD210B}" type="slidenum">
              <a:rPr lang="en-US" smtClean="0"/>
              <a:t>‹#›</a:t>
            </a:fld>
            <a:endParaRPr lang="en-US"/>
          </a:p>
        </p:txBody>
      </p:sp>
    </p:spTree>
    <p:extLst>
      <p:ext uri="{BB962C8B-B14F-4D97-AF65-F5344CB8AC3E}">
        <p14:creationId xmlns:p14="http://schemas.microsoft.com/office/powerpoint/2010/main" val="2669335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788B0A-4369-41AD-9F71-22D9D7F172B1}" type="datetimeFigureOut">
              <a:rPr lang="en-US" smtClean="0"/>
              <a:t>9/20/2017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3BC6FE-5D1E-421B-A368-AF6AD9AD210B}" type="slidenum">
              <a:rPr lang="en-US" smtClean="0"/>
              <a:t>‹#›</a:t>
            </a:fld>
            <a:endParaRPr lang="en-US"/>
          </a:p>
        </p:txBody>
      </p:sp>
    </p:spTree>
    <p:extLst>
      <p:ext uri="{BB962C8B-B14F-4D97-AF65-F5344CB8AC3E}">
        <p14:creationId xmlns:p14="http://schemas.microsoft.com/office/powerpoint/2010/main" val="2458298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88B0A-4369-41AD-9F71-22D9D7F172B1}" type="datetimeFigureOut">
              <a:rPr lang="en-US" smtClean="0"/>
              <a:t>9/20/2017</a:t>
            </a:fld>
            <a:endParaRPr lang="en-US"/>
          </a:p>
        </p:txBody>
      </p:sp>
      <p:sp>
        <p:nvSpPr>
          <p:cNvPr id="3" name="Footer Placeholder 2"/>
          <p:cNvSpPr>
            <a:spLocks noGrp="1"/>
          </p:cNvSpPr>
          <p:nvPr>
            <p:ph type="ftr" sz="quarter" idx="11"/>
          </p:nvPr>
        </p:nvSpPr>
        <p:spPr/>
        <p:txBody>
          <a:bodyPr/>
          <a:lstStyle/>
          <a:p>
            <a:endParaRPr lang="en-US"/>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F3BC6FE-5D1E-421B-A368-AF6AD9AD210B}" type="slidenum">
              <a:rPr lang="en-US" smtClean="0"/>
              <a:t>‹#›</a:t>
            </a:fld>
            <a:endParaRPr lang="en-US"/>
          </a:p>
        </p:txBody>
      </p:sp>
    </p:spTree>
    <p:extLst>
      <p:ext uri="{BB962C8B-B14F-4D97-AF65-F5344CB8AC3E}">
        <p14:creationId xmlns:p14="http://schemas.microsoft.com/office/powerpoint/2010/main" val="3423001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A788B0A-4369-41AD-9F71-22D9D7F172B1}" type="datetimeFigureOut">
              <a:rPr lang="en-US" smtClean="0"/>
              <a:t>9/20/2017</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F3BC6FE-5D1E-421B-A368-AF6AD9AD210B}" type="slidenum">
              <a:rPr lang="en-US" smtClean="0"/>
              <a:t>‹#›</a:t>
            </a:fld>
            <a:endParaRPr lang="en-US"/>
          </a:p>
        </p:txBody>
      </p:sp>
    </p:spTree>
    <p:extLst>
      <p:ext uri="{BB962C8B-B14F-4D97-AF65-F5344CB8AC3E}">
        <p14:creationId xmlns:p14="http://schemas.microsoft.com/office/powerpoint/2010/main" val="3233310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A788B0A-4369-41AD-9F71-22D9D7F172B1}" type="datetimeFigureOut">
              <a:rPr lang="en-US" smtClean="0"/>
              <a:t>9/20/2017</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F3BC6FE-5D1E-421B-A368-AF6AD9AD210B}" type="slidenum">
              <a:rPr lang="en-US" smtClean="0"/>
              <a:t>‹#›</a:t>
            </a:fld>
            <a:endParaRPr lang="en-US"/>
          </a:p>
        </p:txBody>
      </p:sp>
    </p:spTree>
    <p:extLst>
      <p:ext uri="{BB962C8B-B14F-4D97-AF65-F5344CB8AC3E}">
        <p14:creationId xmlns:p14="http://schemas.microsoft.com/office/powerpoint/2010/main" val="1971579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CA788B0A-4369-41AD-9F71-22D9D7F172B1}" type="datetimeFigureOut">
              <a:rPr lang="en-US" smtClean="0"/>
              <a:t>9/20/2017</a:t>
            </a:fld>
            <a:endParaRPr lang="en-US"/>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endParaRPr lang="en-US"/>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F3BC6FE-5D1E-421B-A368-AF6AD9AD210B}" type="slidenum">
              <a:rPr lang="en-US" smtClean="0"/>
              <a:t>‹#›</a:t>
            </a:fld>
            <a:endParaRPr lang="en-US"/>
          </a:p>
        </p:txBody>
      </p:sp>
    </p:spTree>
    <p:extLst>
      <p:ext uri="{BB962C8B-B14F-4D97-AF65-F5344CB8AC3E}">
        <p14:creationId xmlns:p14="http://schemas.microsoft.com/office/powerpoint/2010/main" val="1318004986"/>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 id="2147483926" r:id="rId14"/>
    <p:sldLayoutId id="2147483927" r:id="rId15"/>
    <p:sldLayoutId id="2147483928" r:id="rId16"/>
    <p:sldLayoutId id="2147483929"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jfif"/><Relationship Id="rId2" Type="http://schemas.openxmlformats.org/officeDocument/2006/relationships/image" Target="../media/image4.jfif"/><Relationship Id="rId1" Type="http://schemas.openxmlformats.org/officeDocument/2006/relationships/slideLayout" Target="../slideLayouts/slideLayout7.xml"/><Relationship Id="rId4" Type="http://schemas.openxmlformats.org/officeDocument/2006/relationships/image" Target="../media/image6.jf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28469" y="1122363"/>
            <a:ext cx="6203851" cy="1620837"/>
          </a:xfrm>
        </p:spPr>
        <p:txBody>
          <a:bodyPr>
            <a:normAutofit/>
          </a:bodyPr>
          <a:lstStyle/>
          <a:p>
            <a:r>
              <a:rPr lang="en-US" dirty="0" smtClean="0">
                <a:solidFill>
                  <a:srgbClr val="FF0000"/>
                </a:solidFill>
              </a:rPr>
              <a:t>Google </a:t>
            </a:r>
            <a:r>
              <a:rPr lang="en-US" dirty="0" err="1" smtClean="0">
                <a:solidFill>
                  <a:srgbClr val="FF0000"/>
                </a:solidFill>
              </a:rPr>
              <a:t>Tez</a:t>
            </a:r>
            <a:r>
              <a:rPr lang="en-US" dirty="0" smtClean="0">
                <a:solidFill>
                  <a:srgbClr val="FF0000"/>
                </a:solidFill>
              </a:rPr>
              <a:t> App</a:t>
            </a:r>
            <a:endParaRPr lang="en-US" dirty="0">
              <a:solidFill>
                <a:srgbClr val="FF0000"/>
              </a:solidFill>
            </a:endParaRPr>
          </a:p>
        </p:txBody>
      </p:sp>
      <p:sp useBgFill="1">
        <p:nvSpPr>
          <p:cNvPr id="3" name="Subtitle 2"/>
          <p:cNvSpPr>
            <a:spLocks noGrp="1"/>
          </p:cNvSpPr>
          <p:nvPr>
            <p:ph type="subTitle" idx="1"/>
          </p:nvPr>
        </p:nvSpPr>
        <p:spPr>
          <a:xfrm>
            <a:off x="689318" y="4918056"/>
            <a:ext cx="8825658" cy="861420"/>
          </a:xfrm>
          <a:ln>
            <a:noFill/>
          </a:ln>
        </p:spPr>
        <p:txBody>
          <a:bodyPr>
            <a:normAutofit/>
          </a:bodyPr>
          <a:lstStyle/>
          <a:p>
            <a:r>
              <a:rPr lang="en-US" sz="2800" b="1" dirty="0" smtClean="0">
                <a:solidFill>
                  <a:schemeClr val="accent5">
                    <a:lumMod val="40000"/>
                    <a:lumOff val="60000"/>
                  </a:schemeClr>
                </a:solidFill>
                <a:latin typeface="+mj-lt"/>
              </a:rPr>
              <a:t>Google payment app '</a:t>
            </a:r>
            <a:r>
              <a:rPr lang="en-US" sz="2800" b="1" dirty="0" err="1" smtClean="0">
                <a:solidFill>
                  <a:schemeClr val="accent5">
                    <a:lumMod val="40000"/>
                    <a:lumOff val="60000"/>
                  </a:schemeClr>
                </a:solidFill>
                <a:latin typeface="+mj-lt"/>
              </a:rPr>
              <a:t>Tez</a:t>
            </a:r>
            <a:r>
              <a:rPr lang="en-US" sz="2800" b="1" dirty="0" smtClean="0">
                <a:solidFill>
                  <a:schemeClr val="accent5">
                    <a:lumMod val="40000"/>
                    <a:lumOff val="60000"/>
                  </a:schemeClr>
                </a:solidFill>
                <a:latin typeface="+mj-lt"/>
              </a:rPr>
              <a:t>' : </a:t>
            </a:r>
            <a:endParaRPr lang="en-US" sz="2800" b="1" dirty="0">
              <a:solidFill>
                <a:schemeClr val="accent5">
                  <a:lumMod val="40000"/>
                  <a:lumOff val="60000"/>
                </a:schemeClr>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32320" y="1384496"/>
            <a:ext cx="4489157" cy="3366868"/>
          </a:xfrm>
          <a:prstGeom prst="rect">
            <a:avLst/>
          </a:prstGeom>
        </p:spPr>
      </p:pic>
    </p:spTree>
    <p:extLst>
      <p:ext uri="{BB962C8B-B14F-4D97-AF65-F5344CB8AC3E}">
        <p14:creationId xmlns:p14="http://schemas.microsoft.com/office/powerpoint/2010/main" val="14134482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7019779" y="1744394"/>
            <a:ext cx="3998742" cy="3867912"/>
          </a:xfrm>
        </p:spPr>
        <p:txBody>
          <a:bodyPr>
            <a:noAutofit/>
          </a:bodyPr>
          <a:lstStyle/>
          <a:p>
            <a:r>
              <a:rPr lang="en-US" dirty="0">
                <a:solidFill>
                  <a:schemeClr val="tx2">
                    <a:lumMod val="50000"/>
                  </a:schemeClr>
                </a:solidFill>
                <a:latin typeface="Bell MT" panose="02020503060305020303" pitchFamily="18" charset="0"/>
              </a:rPr>
              <a:t>The volume of transactions has grown from ₹3.092 crore in August 2016 to ₹4127.19 crore in August 2017. The RBI is mulling granting more </a:t>
            </a:r>
            <a:r>
              <a:rPr lang="en-US" dirty="0" err="1">
                <a:solidFill>
                  <a:schemeClr val="tx2">
                    <a:lumMod val="50000"/>
                  </a:schemeClr>
                </a:solidFill>
                <a:latin typeface="Bell MT" panose="02020503060305020303" pitchFamily="18" charset="0"/>
              </a:rPr>
              <a:t>licences</a:t>
            </a:r>
            <a:r>
              <a:rPr lang="en-US" dirty="0">
                <a:solidFill>
                  <a:schemeClr val="tx2">
                    <a:lumMod val="50000"/>
                  </a:schemeClr>
                </a:solidFill>
                <a:latin typeface="Bell MT" panose="02020503060305020303" pitchFamily="18" charset="0"/>
              </a:rPr>
              <a:t> to mobile wallets after the success of the government-developed BHIM app which runs on UPI. Google's entry into the digital payments space in India will set the cat among the pigeons and force rivals who are not yet on the UPI network to rethink their strategy.</a:t>
            </a:r>
          </a:p>
        </p:txBody>
      </p:sp>
      <p:sp>
        <p:nvSpPr>
          <p:cNvPr id="6" name="AutoShape 4" descr="Image result for benefits of tez app"/>
          <p:cNvSpPr>
            <a:spLocks noGrp="1" noChangeAspect="1" noChangeArrowheads="1"/>
          </p:cNvSpPr>
          <p:nvPr>
            <p:ph type="title"/>
          </p:nvPr>
        </p:nvSpPr>
        <p:spPr bwMode="auto">
          <a:xfrm>
            <a:off x="739187" y="1280161"/>
            <a:ext cx="4970185" cy="261588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en-US" sz="4800" dirty="0" smtClean="0">
                <a:solidFill>
                  <a:schemeClr val="accent4">
                    <a:lumMod val="20000"/>
                    <a:lumOff val="80000"/>
                  </a:schemeClr>
                </a:solidFill>
                <a:latin typeface="Baskerville Old Face" panose="02020602080505020303" pitchFamily="18" charset="0"/>
              </a:rPr>
              <a:t>Conclusion:</a:t>
            </a:r>
            <a:endParaRPr lang="en-US" sz="4800" dirty="0">
              <a:solidFill>
                <a:schemeClr val="accent4">
                  <a:lumMod val="20000"/>
                  <a:lumOff val="80000"/>
                </a:schemeClr>
              </a:solidFill>
              <a:latin typeface="Baskerville Old Face" panose="02020602080505020303" pitchFamily="18" charset="0"/>
            </a:endParaRPr>
          </a:p>
        </p:txBody>
      </p:sp>
    </p:spTree>
    <p:extLst>
      <p:ext uri="{BB962C8B-B14F-4D97-AF65-F5344CB8AC3E}">
        <p14:creationId xmlns:p14="http://schemas.microsoft.com/office/powerpoint/2010/main" val="37222667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6" y="1533377"/>
            <a:ext cx="4950422" cy="4079631"/>
          </a:xfrm>
        </p:spPr>
        <p:txBody>
          <a:bodyPr/>
          <a:lstStyle/>
          <a:p>
            <a:r>
              <a:rPr lang="en-US" sz="9600" dirty="0" smtClean="0">
                <a:solidFill>
                  <a:schemeClr val="bg2">
                    <a:lumMod val="10000"/>
                  </a:schemeClr>
                </a:solidFill>
                <a:latin typeface="Baskerville Old Face" panose="02020602080505020303" pitchFamily="18" charset="0"/>
              </a:rPr>
              <a:t>Thanks</a:t>
            </a:r>
            <a:endParaRPr lang="en-US" sz="9600" dirty="0">
              <a:solidFill>
                <a:schemeClr val="bg2">
                  <a:lumMod val="10000"/>
                </a:schemeClr>
              </a:solidFill>
              <a:latin typeface="Baskerville Old Face" panose="02020602080505020303" pitchFamily="18" charset="0"/>
            </a:endParaRPr>
          </a:p>
        </p:txBody>
      </p:sp>
      <p:sp>
        <p:nvSpPr>
          <p:cNvPr id="3" name="Text Placeholder 2"/>
          <p:cNvSpPr>
            <a:spLocks noGrp="1"/>
          </p:cNvSpPr>
          <p:nvPr>
            <p:ph type="body" idx="1"/>
          </p:nvPr>
        </p:nvSpPr>
        <p:spPr/>
        <p:txBody>
          <a:bodyPr>
            <a:noAutofit/>
          </a:bodyPr>
          <a:lstStyle/>
          <a:p>
            <a:r>
              <a:rPr lang="en-US" sz="2400" dirty="0" smtClean="0">
                <a:solidFill>
                  <a:schemeClr val="tx2">
                    <a:lumMod val="50000"/>
                  </a:schemeClr>
                </a:solidFill>
                <a:latin typeface="Footlight MT Light" panose="0204060206030A020304" pitchFamily="18" charset="0"/>
              </a:rPr>
              <a:t>Name :Anshu Kumar Shandilya</a:t>
            </a:r>
          </a:p>
          <a:p>
            <a:r>
              <a:rPr lang="en-US" sz="2400" dirty="0" smtClean="0">
                <a:solidFill>
                  <a:schemeClr val="tx2">
                    <a:lumMod val="50000"/>
                  </a:schemeClr>
                </a:solidFill>
                <a:latin typeface="Footlight MT Light" panose="0204060206030A020304" pitchFamily="18" charset="0"/>
              </a:rPr>
              <a:t>College :</a:t>
            </a:r>
            <a:r>
              <a:rPr lang="en-US" sz="2400" dirty="0" err="1" smtClean="0">
                <a:solidFill>
                  <a:schemeClr val="tx2">
                    <a:lumMod val="50000"/>
                  </a:schemeClr>
                </a:solidFill>
                <a:latin typeface="Footlight MT Light" panose="0204060206030A020304" pitchFamily="18" charset="0"/>
              </a:rPr>
              <a:t>jis</a:t>
            </a:r>
            <a:r>
              <a:rPr lang="en-US" sz="2400" dirty="0" smtClean="0">
                <a:solidFill>
                  <a:schemeClr val="tx2">
                    <a:lumMod val="50000"/>
                  </a:schemeClr>
                </a:solidFill>
                <a:latin typeface="Footlight MT Light" panose="0204060206030A020304" pitchFamily="18" charset="0"/>
              </a:rPr>
              <a:t> college of </a:t>
            </a:r>
            <a:r>
              <a:rPr lang="en-US" sz="2400" dirty="0" err="1" smtClean="0">
                <a:solidFill>
                  <a:schemeClr val="tx2">
                    <a:lumMod val="50000"/>
                  </a:schemeClr>
                </a:solidFill>
                <a:latin typeface="Footlight MT Light" panose="0204060206030A020304" pitchFamily="18" charset="0"/>
              </a:rPr>
              <a:t>engineering,kalyani</a:t>
            </a:r>
            <a:endParaRPr lang="en-US" sz="2400" dirty="0" smtClean="0">
              <a:solidFill>
                <a:schemeClr val="tx2">
                  <a:lumMod val="50000"/>
                </a:schemeClr>
              </a:solidFill>
              <a:latin typeface="Footlight MT Light" panose="0204060206030A020304" pitchFamily="18" charset="0"/>
            </a:endParaRPr>
          </a:p>
          <a:p>
            <a:r>
              <a:rPr lang="en-US" sz="2400" dirty="0" smtClean="0">
                <a:solidFill>
                  <a:schemeClr val="tx2">
                    <a:lumMod val="50000"/>
                  </a:schemeClr>
                </a:solidFill>
                <a:latin typeface="Footlight MT Light" panose="0204060206030A020304" pitchFamily="18" charset="0"/>
              </a:rPr>
              <a:t>Stream: Computer science and engineering</a:t>
            </a:r>
          </a:p>
        </p:txBody>
      </p:sp>
    </p:spTree>
    <p:extLst>
      <p:ext uri="{BB962C8B-B14F-4D97-AF65-F5344CB8AC3E}">
        <p14:creationId xmlns:p14="http://schemas.microsoft.com/office/powerpoint/2010/main" val="38990112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1347" y="673842"/>
            <a:ext cx="8205273" cy="1928681"/>
          </a:xfrm>
        </p:spPr>
        <p:txBody>
          <a:bodyPr>
            <a:noAutofit/>
          </a:bodyPr>
          <a:lstStyle/>
          <a:p>
            <a:r>
              <a:rPr lang="en-US" b="1" dirty="0"/>
              <a:t>Google </a:t>
            </a:r>
            <a:r>
              <a:rPr lang="en-US" b="1" dirty="0" err="1"/>
              <a:t>Tez</a:t>
            </a:r>
            <a:r>
              <a:rPr lang="en-US" b="1" dirty="0"/>
              <a:t> App: </a:t>
            </a:r>
            <a:r>
              <a:rPr lang="en-US" b="1" dirty="0" smtClean="0"/>
              <a:t>Things </a:t>
            </a:r>
            <a:r>
              <a:rPr lang="en-US" b="1" dirty="0"/>
              <a:t>You Should Know About the New Digital Payments </a:t>
            </a:r>
            <a:r>
              <a:rPr lang="en-US" b="1" dirty="0" smtClean="0"/>
              <a:t>App</a:t>
            </a:r>
            <a:br>
              <a:rPr lang="en-US" b="1" dirty="0" smtClean="0"/>
            </a:br>
            <a:endParaRPr lang="en-US" dirty="0"/>
          </a:p>
        </p:txBody>
      </p:sp>
      <p:sp>
        <p:nvSpPr>
          <p:cNvPr id="3" name="Rectangle 2"/>
          <p:cNvSpPr/>
          <p:nvPr/>
        </p:nvSpPr>
        <p:spPr>
          <a:xfrm>
            <a:off x="490962" y="2967335"/>
            <a:ext cx="8653038" cy="646331"/>
          </a:xfrm>
          <a:prstGeom prst="rect">
            <a:avLst/>
          </a:prstGeom>
        </p:spPr>
        <p:txBody>
          <a:bodyPr wrap="square">
            <a:spAutoFit/>
          </a:bodyPr>
          <a:lstStyle/>
          <a:p>
            <a:endParaRPr lang="en-US" b="1" dirty="0"/>
          </a:p>
          <a:p>
            <a:r>
              <a:rPr lang="en-US" dirty="0"/>
              <a:t>  </a:t>
            </a:r>
          </a:p>
        </p:txBody>
      </p:sp>
      <p:sp>
        <p:nvSpPr>
          <p:cNvPr id="4" name="Rectangle 3"/>
          <p:cNvSpPr/>
          <p:nvPr/>
        </p:nvSpPr>
        <p:spPr>
          <a:xfrm>
            <a:off x="3048000" y="2967335"/>
            <a:ext cx="6096000" cy="646331"/>
          </a:xfrm>
          <a:prstGeom prst="rect">
            <a:avLst/>
          </a:prstGeom>
        </p:spPr>
        <p:txBody>
          <a:bodyPr>
            <a:spAutoFit/>
          </a:bodyPr>
          <a:lstStyle/>
          <a:p>
            <a:pPr marL="285750" indent="-285750">
              <a:buFont typeface="Wingdings" panose="05000000000000000000" pitchFamily="2" charset="2"/>
              <a:buChar char="Ø"/>
            </a:pPr>
            <a:endParaRPr lang="en-US" b="1" dirty="0"/>
          </a:p>
          <a:p>
            <a:pPr marL="285750" indent="-285750">
              <a:buFont typeface="Wingdings" panose="05000000000000000000" pitchFamily="2" charset="2"/>
              <a:buChar char="Ø"/>
            </a:pPr>
            <a:r>
              <a:rPr lang="en-US" dirty="0"/>
              <a:t>  </a:t>
            </a:r>
          </a:p>
        </p:txBody>
      </p:sp>
      <p:sp>
        <p:nvSpPr>
          <p:cNvPr id="5" name="Rectangle 4"/>
          <p:cNvSpPr/>
          <p:nvPr/>
        </p:nvSpPr>
        <p:spPr>
          <a:xfrm>
            <a:off x="1111347" y="2334289"/>
            <a:ext cx="6096000" cy="3970318"/>
          </a:xfrm>
          <a:prstGeom prst="rect">
            <a:avLst/>
          </a:prstGeom>
        </p:spPr>
        <p:txBody>
          <a:bodyPr>
            <a:spAutoFit/>
          </a:bodyPr>
          <a:lstStyle/>
          <a:p>
            <a:endParaRPr lang="en-US" sz="2800" b="1" dirty="0">
              <a:solidFill>
                <a:schemeClr val="accent1">
                  <a:lumMod val="50000"/>
                </a:schemeClr>
              </a:solidFill>
              <a:latin typeface="Bell MT" panose="02020503060305020303" pitchFamily="18" charset="0"/>
            </a:endParaRPr>
          </a:p>
          <a:p>
            <a:r>
              <a:rPr lang="en-US" sz="2800" dirty="0">
                <a:solidFill>
                  <a:schemeClr val="accent1">
                    <a:lumMod val="50000"/>
                  </a:schemeClr>
                </a:solidFill>
                <a:latin typeface="Bell MT" panose="02020503060305020303" pitchFamily="18" charset="0"/>
              </a:rPr>
              <a:t> </a:t>
            </a:r>
            <a:r>
              <a:rPr lang="en-US" sz="2800" dirty="0" smtClean="0">
                <a:solidFill>
                  <a:schemeClr val="accent1">
                    <a:lumMod val="50000"/>
                  </a:schemeClr>
                </a:solidFill>
                <a:latin typeface="Bell MT" panose="02020503060305020303" pitchFamily="18" charset="0"/>
              </a:rPr>
              <a:t>  Google </a:t>
            </a:r>
            <a:r>
              <a:rPr lang="en-US" sz="2800" dirty="0">
                <a:solidFill>
                  <a:schemeClr val="accent1">
                    <a:lumMod val="50000"/>
                  </a:schemeClr>
                </a:solidFill>
                <a:latin typeface="Bell MT" panose="02020503060305020303" pitchFamily="18" charset="0"/>
              </a:rPr>
              <a:t>made its foray into the burgeoning mobile payments sector in India on Monday by launching its mobile wallet app, Google </a:t>
            </a:r>
            <a:r>
              <a:rPr lang="en-US" sz="2800" dirty="0" err="1">
                <a:solidFill>
                  <a:schemeClr val="accent1">
                    <a:lumMod val="50000"/>
                  </a:schemeClr>
                </a:solidFill>
                <a:latin typeface="Bell MT" panose="02020503060305020303" pitchFamily="18" charset="0"/>
              </a:rPr>
              <a:t>Tez</a:t>
            </a:r>
            <a:r>
              <a:rPr lang="en-US" sz="2800" dirty="0">
                <a:solidFill>
                  <a:schemeClr val="accent1">
                    <a:lumMod val="50000"/>
                  </a:schemeClr>
                </a:solidFill>
                <a:latin typeface="Bell MT" panose="02020503060305020303" pitchFamily="18" charset="0"/>
              </a:rPr>
              <a:t>, at an event in New Delhi attended by Finance Minister </a:t>
            </a:r>
            <a:r>
              <a:rPr lang="en-US" sz="2800" dirty="0" err="1">
                <a:solidFill>
                  <a:schemeClr val="accent1">
                    <a:lumMod val="50000"/>
                  </a:schemeClr>
                </a:solidFill>
                <a:latin typeface="Bell MT" panose="02020503060305020303" pitchFamily="18" charset="0"/>
              </a:rPr>
              <a:t>Arun</a:t>
            </a:r>
            <a:r>
              <a:rPr lang="en-US" sz="2800" dirty="0">
                <a:solidFill>
                  <a:schemeClr val="accent1">
                    <a:lumMod val="50000"/>
                  </a:schemeClr>
                </a:solidFill>
                <a:latin typeface="Bell MT" panose="02020503060305020303" pitchFamily="18" charset="0"/>
              </a:rPr>
              <a:t> </a:t>
            </a:r>
            <a:r>
              <a:rPr lang="en-US" sz="2800" dirty="0" err="1">
                <a:solidFill>
                  <a:schemeClr val="accent1">
                    <a:lumMod val="50000"/>
                  </a:schemeClr>
                </a:solidFill>
                <a:latin typeface="Bell MT" panose="02020503060305020303" pitchFamily="18" charset="0"/>
              </a:rPr>
              <a:t>Jaitley</a:t>
            </a:r>
            <a:r>
              <a:rPr lang="en-US" sz="2800" dirty="0">
                <a:solidFill>
                  <a:schemeClr val="accent1">
                    <a:lumMod val="50000"/>
                  </a:schemeClr>
                </a:solidFill>
                <a:latin typeface="Bell MT" panose="02020503060305020303" pitchFamily="18" charset="0"/>
              </a:rPr>
              <a:t>. Here is all you need to know about the latest entrant to the digital payment marketplace.</a:t>
            </a:r>
          </a:p>
        </p:txBody>
      </p:sp>
    </p:spTree>
    <p:extLst>
      <p:ext uri="{BB962C8B-B14F-4D97-AF65-F5344CB8AC3E}">
        <p14:creationId xmlns:p14="http://schemas.microsoft.com/office/powerpoint/2010/main" val="33344635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55077" y="969264"/>
            <a:ext cx="8922727" cy="789198"/>
          </a:xfrm>
        </p:spPr>
        <p:txBody>
          <a:bodyPr/>
          <a:lstStyle/>
          <a:p>
            <a:r>
              <a:rPr lang="en-US" dirty="0" smtClean="0"/>
              <a:t>How does it work?</a:t>
            </a:r>
            <a:endParaRPr lang="en-US" dirty="0"/>
          </a:p>
        </p:txBody>
      </p:sp>
      <p:sp>
        <p:nvSpPr>
          <p:cNvPr id="5" name="Rectangle 4"/>
          <p:cNvSpPr/>
          <p:nvPr/>
        </p:nvSpPr>
        <p:spPr>
          <a:xfrm>
            <a:off x="1055077" y="2556191"/>
            <a:ext cx="6096000" cy="3847207"/>
          </a:xfrm>
          <a:prstGeom prst="rect">
            <a:avLst/>
          </a:prstGeom>
        </p:spPr>
        <p:txBody>
          <a:bodyPr>
            <a:spAutoFit/>
          </a:bodyPr>
          <a:lstStyle/>
          <a:p>
            <a:r>
              <a:rPr lang="en-US" sz="2400" dirty="0">
                <a:solidFill>
                  <a:schemeClr val="tx2">
                    <a:lumMod val="50000"/>
                  </a:schemeClr>
                </a:solidFill>
                <a:latin typeface="Arial" panose="020B0604020202020204" pitchFamily="34" charset="0"/>
                <a:cs typeface="Arial" panose="020B0604020202020204" pitchFamily="34" charset="0"/>
              </a:rPr>
              <a:t>Google </a:t>
            </a:r>
            <a:r>
              <a:rPr lang="en-US" sz="2400" dirty="0" err="1">
                <a:solidFill>
                  <a:schemeClr val="tx2">
                    <a:lumMod val="50000"/>
                  </a:schemeClr>
                </a:solidFill>
                <a:latin typeface="Arial" panose="020B0604020202020204" pitchFamily="34" charset="0"/>
                <a:cs typeface="Arial" panose="020B0604020202020204" pitchFamily="34" charset="0"/>
              </a:rPr>
              <a:t>Tez</a:t>
            </a:r>
            <a:r>
              <a:rPr lang="en-US" sz="2400" dirty="0">
                <a:solidFill>
                  <a:schemeClr val="tx2">
                    <a:lumMod val="50000"/>
                  </a:schemeClr>
                </a:solidFill>
                <a:latin typeface="Arial" panose="020B0604020202020204" pitchFamily="34" charset="0"/>
                <a:cs typeface="Arial" panose="020B0604020202020204" pitchFamily="34" charset="0"/>
              </a:rPr>
              <a:t> is a mobile wallet based on the Unified Payments Interface (UPI) platform built by the National Payments Corporation of India (NPCI). UPI-enabled </a:t>
            </a:r>
            <a:r>
              <a:rPr lang="en-US" sz="2800" dirty="0">
                <a:solidFill>
                  <a:schemeClr val="tx2">
                    <a:lumMod val="50000"/>
                  </a:schemeClr>
                </a:solidFill>
                <a:latin typeface="Bell MT" panose="02020503060305020303" pitchFamily="18" charset="0"/>
                <a:cs typeface="Arial" panose="020B0604020202020204" pitchFamily="34" charset="0"/>
              </a:rPr>
              <a:t>wallets</a:t>
            </a:r>
            <a:r>
              <a:rPr lang="en-US" sz="2400" dirty="0">
                <a:solidFill>
                  <a:schemeClr val="tx2">
                    <a:lumMod val="50000"/>
                  </a:schemeClr>
                </a:solidFill>
                <a:latin typeface="Arial" panose="020B0604020202020204" pitchFamily="34" charset="0"/>
                <a:cs typeface="Arial" panose="020B0604020202020204" pitchFamily="34" charset="0"/>
              </a:rPr>
              <a:t> permit users to transfer money without requiring the bank account details of the recipient. The UPI ID of the recipient is used as a proxy for the account number and IFSC code, thereby simplifying the process of money transfer.</a:t>
            </a:r>
          </a:p>
        </p:txBody>
      </p:sp>
    </p:spTree>
    <p:extLst>
      <p:ext uri="{BB962C8B-B14F-4D97-AF65-F5344CB8AC3E}">
        <p14:creationId xmlns:p14="http://schemas.microsoft.com/office/powerpoint/2010/main" val="4001297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is it different from other digital wallets?</a:t>
            </a:r>
            <a:br>
              <a:rPr lang="en-US" b="1" dirty="0"/>
            </a:br>
            <a:endParaRPr lang="en-US" dirty="0"/>
          </a:p>
        </p:txBody>
      </p:sp>
      <p:sp>
        <p:nvSpPr>
          <p:cNvPr id="3" name="Rectangle 2"/>
          <p:cNvSpPr/>
          <p:nvPr/>
        </p:nvSpPr>
        <p:spPr>
          <a:xfrm>
            <a:off x="1111350" y="2489982"/>
            <a:ext cx="6096000" cy="4154984"/>
          </a:xfrm>
          <a:prstGeom prst="rect">
            <a:avLst/>
          </a:prstGeom>
        </p:spPr>
        <p:txBody>
          <a:bodyPr>
            <a:spAutoFit/>
          </a:bodyPr>
          <a:lstStyle/>
          <a:p>
            <a:r>
              <a:rPr lang="en-US" sz="2400" dirty="0">
                <a:solidFill>
                  <a:schemeClr val="tx2">
                    <a:lumMod val="50000"/>
                  </a:schemeClr>
                </a:solidFill>
                <a:latin typeface="Bell MT" panose="02020503060305020303" pitchFamily="18" charset="0"/>
              </a:rPr>
              <a:t>Unlike most other wallets apps, it does not require money to be stored in the app to make digital payments. </a:t>
            </a:r>
            <a:r>
              <a:rPr lang="en-US" sz="2400" dirty="0" err="1">
                <a:solidFill>
                  <a:schemeClr val="tx2">
                    <a:lumMod val="50000"/>
                  </a:schemeClr>
                </a:solidFill>
                <a:latin typeface="Bell MT" panose="02020503060305020303" pitchFamily="18" charset="0"/>
              </a:rPr>
              <a:t>Tez</a:t>
            </a:r>
            <a:r>
              <a:rPr lang="en-US" sz="2400" dirty="0">
                <a:solidFill>
                  <a:schemeClr val="tx2">
                    <a:lumMod val="50000"/>
                  </a:schemeClr>
                </a:solidFill>
                <a:latin typeface="Bell MT" panose="02020503060305020303" pitchFamily="18" charset="0"/>
              </a:rPr>
              <a:t> works as an extension of one's bank account, which means that unused money remains in the bank earning interest. Each transaction is initiated by the sender entering his UPI pin with the additional security of existing phone locks. The app is available for download on both Android and iOS devices. This is functionally similar to the BHIM app.</a:t>
            </a:r>
          </a:p>
        </p:txBody>
      </p:sp>
    </p:spTree>
    <p:extLst>
      <p:ext uri="{BB962C8B-B14F-4D97-AF65-F5344CB8AC3E}">
        <p14:creationId xmlns:p14="http://schemas.microsoft.com/office/powerpoint/2010/main" val="3435213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can you transfer money using </a:t>
            </a:r>
            <a:r>
              <a:rPr lang="en-US" b="1" dirty="0" err="1"/>
              <a:t>Tez</a:t>
            </a:r>
            <a:r>
              <a:rPr lang="en-US" b="1" dirty="0"/>
              <a:t>?</a:t>
            </a:r>
            <a:br>
              <a:rPr lang="en-US" b="1" dirty="0"/>
            </a:br>
            <a:endParaRPr lang="en-US" dirty="0"/>
          </a:p>
        </p:txBody>
      </p:sp>
      <p:sp>
        <p:nvSpPr>
          <p:cNvPr id="3" name="Rectangle 2"/>
          <p:cNvSpPr/>
          <p:nvPr/>
        </p:nvSpPr>
        <p:spPr>
          <a:xfrm>
            <a:off x="917257" y="2779097"/>
            <a:ext cx="6096000" cy="3539430"/>
          </a:xfrm>
          <a:prstGeom prst="rect">
            <a:avLst/>
          </a:prstGeom>
        </p:spPr>
        <p:txBody>
          <a:bodyPr>
            <a:spAutoFit/>
          </a:bodyPr>
          <a:lstStyle/>
          <a:p>
            <a:r>
              <a:rPr lang="en-US" sz="2800" dirty="0">
                <a:solidFill>
                  <a:schemeClr val="bg2">
                    <a:lumMod val="10000"/>
                  </a:schemeClr>
                </a:solidFill>
                <a:latin typeface="Bell MT" panose="02020503060305020303" pitchFamily="18" charset="0"/>
              </a:rPr>
              <a:t>After installing the app, users have to sync their wallets with their Google account, and the mobile number linked to it. Access to the wallet from the app drawer is protected by two-level security: a 4-digit Google PIN, and the security settings on the device, such as passcodes, fingerprints, or pattern locks.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13257" y="2620729"/>
            <a:ext cx="4933071" cy="3697798"/>
          </a:xfrm>
          <a:prstGeom prst="rect">
            <a:avLst/>
          </a:prstGeom>
        </p:spPr>
      </p:pic>
    </p:spTree>
    <p:extLst>
      <p:ext uri="{BB962C8B-B14F-4D97-AF65-F5344CB8AC3E}">
        <p14:creationId xmlns:p14="http://schemas.microsoft.com/office/powerpoint/2010/main" val="1353868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6098" y="423715"/>
            <a:ext cx="3530991" cy="6278543"/>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11150" y="423715"/>
            <a:ext cx="3530991" cy="6278543"/>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37612" y="423716"/>
            <a:ext cx="3527780" cy="6272834"/>
          </a:xfrm>
          <a:prstGeom prst="rect">
            <a:avLst/>
          </a:prstGeom>
        </p:spPr>
      </p:pic>
    </p:spTree>
    <p:extLst>
      <p:ext uri="{BB962C8B-B14F-4D97-AF65-F5344CB8AC3E}">
        <p14:creationId xmlns:p14="http://schemas.microsoft.com/office/powerpoint/2010/main" val="30017672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6942" y="758247"/>
            <a:ext cx="8824252" cy="1534785"/>
          </a:xfrm>
        </p:spPr>
        <p:txBody>
          <a:bodyPr/>
          <a:lstStyle/>
          <a:p>
            <a:r>
              <a:rPr lang="en-US" b="1" dirty="0"/>
              <a:t>What are the extra benefits of using the app?</a:t>
            </a:r>
            <a:br>
              <a:rPr lang="en-US" b="1" dirty="0"/>
            </a:br>
            <a:endParaRPr lang="en-US" dirty="0"/>
          </a:p>
        </p:txBody>
      </p:sp>
      <p:sp>
        <p:nvSpPr>
          <p:cNvPr id="3" name="Rectangle 2"/>
          <p:cNvSpPr/>
          <p:nvPr/>
        </p:nvSpPr>
        <p:spPr>
          <a:xfrm>
            <a:off x="1026942" y="2208624"/>
            <a:ext cx="6096000" cy="4832092"/>
          </a:xfrm>
          <a:prstGeom prst="rect">
            <a:avLst/>
          </a:prstGeom>
        </p:spPr>
        <p:txBody>
          <a:bodyPr>
            <a:spAutoFit/>
          </a:bodyPr>
          <a:lstStyle/>
          <a:p>
            <a:r>
              <a:rPr lang="en-US" sz="2800" dirty="0">
                <a:solidFill>
                  <a:schemeClr val="bg2">
                    <a:lumMod val="10000"/>
                  </a:schemeClr>
                </a:solidFill>
                <a:latin typeface="Bell MT" panose="02020503060305020303" pitchFamily="18" charset="0"/>
              </a:rPr>
              <a:t>The Google </a:t>
            </a:r>
            <a:r>
              <a:rPr lang="en-US" sz="2800" dirty="0" err="1">
                <a:solidFill>
                  <a:schemeClr val="bg2">
                    <a:lumMod val="10000"/>
                  </a:schemeClr>
                </a:solidFill>
                <a:latin typeface="Bell MT" panose="02020503060305020303" pitchFamily="18" charset="0"/>
              </a:rPr>
              <a:t>Tez</a:t>
            </a:r>
            <a:r>
              <a:rPr lang="en-US" sz="2800" dirty="0">
                <a:solidFill>
                  <a:schemeClr val="bg2">
                    <a:lumMod val="10000"/>
                  </a:schemeClr>
                </a:solidFill>
                <a:latin typeface="Bell MT" panose="02020503060305020303" pitchFamily="18" charset="0"/>
              </a:rPr>
              <a:t> interface offers language support in English, Hindi, Bengali, Kannada, Tamil, Gujarati, Marathi, and Telugu. To gain greater traction among digital natives, Google has brought out an introductory offer on referrals which allows users to pocket ₹51 whenever the new user makes a transaction. A maximum of ₹9,000 can be redeemed every year. The offer is valid till April 1, 2018.</a:t>
            </a:r>
          </a:p>
        </p:txBody>
      </p:sp>
    </p:spTree>
    <p:extLst>
      <p:ext uri="{BB962C8B-B14F-4D97-AF65-F5344CB8AC3E}">
        <p14:creationId xmlns:p14="http://schemas.microsoft.com/office/powerpoint/2010/main" val="3075194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7618" y="969263"/>
            <a:ext cx="8810185" cy="986145"/>
          </a:xfrm>
        </p:spPr>
        <p:txBody>
          <a:bodyPr/>
          <a:lstStyle/>
          <a:p>
            <a:r>
              <a:rPr lang="en-US" b="1" dirty="0"/>
              <a:t>What is </a:t>
            </a:r>
            <a:r>
              <a:rPr lang="en-US" b="1" dirty="0" err="1"/>
              <a:t>Tez</a:t>
            </a:r>
            <a:r>
              <a:rPr lang="en-US" b="1" dirty="0"/>
              <a:t> for Business?</a:t>
            </a:r>
            <a:br>
              <a:rPr lang="en-US" b="1" dirty="0"/>
            </a:br>
            <a:endParaRPr lang="en-US" dirty="0"/>
          </a:p>
        </p:txBody>
      </p:sp>
      <p:sp>
        <p:nvSpPr>
          <p:cNvPr id="3" name="Rectangle 2"/>
          <p:cNvSpPr/>
          <p:nvPr/>
        </p:nvSpPr>
        <p:spPr>
          <a:xfrm>
            <a:off x="1167618" y="2614639"/>
            <a:ext cx="6096000" cy="3785652"/>
          </a:xfrm>
          <a:prstGeom prst="rect">
            <a:avLst/>
          </a:prstGeom>
        </p:spPr>
        <p:txBody>
          <a:bodyPr>
            <a:spAutoFit/>
          </a:bodyPr>
          <a:lstStyle/>
          <a:p>
            <a:r>
              <a:rPr lang="en-US" sz="2400" dirty="0">
                <a:solidFill>
                  <a:schemeClr val="bg2">
                    <a:lumMod val="10000"/>
                  </a:schemeClr>
                </a:solidFill>
                <a:latin typeface="Bell MT" panose="02020503060305020303" pitchFamily="18" charset="0"/>
              </a:rPr>
              <a:t>Google has got most major banks to sign up for its </a:t>
            </a:r>
            <a:r>
              <a:rPr lang="en-US" sz="2400" dirty="0" err="1">
                <a:solidFill>
                  <a:schemeClr val="bg2">
                    <a:lumMod val="10000"/>
                  </a:schemeClr>
                </a:solidFill>
                <a:latin typeface="Bell MT" panose="02020503060305020303" pitchFamily="18" charset="0"/>
              </a:rPr>
              <a:t>Tez</a:t>
            </a:r>
            <a:r>
              <a:rPr lang="en-US" sz="2400" dirty="0">
                <a:solidFill>
                  <a:schemeClr val="bg2">
                    <a:lumMod val="10000"/>
                  </a:schemeClr>
                </a:solidFill>
                <a:latin typeface="Bell MT" panose="02020503060305020303" pitchFamily="18" charset="0"/>
              </a:rPr>
              <a:t> platform, which enables businesses banking with the latter to transact using the app. Dominos, </a:t>
            </a:r>
            <a:r>
              <a:rPr lang="en-US" sz="2400" dirty="0" err="1">
                <a:solidFill>
                  <a:schemeClr val="bg2">
                    <a:lumMod val="10000"/>
                  </a:schemeClr>
                </a:solidFill>
                <a:latin typeface="Bell MT" panose="02020503060305020303" pitchFamily="18" charset="0"/>
              </a:rPr>
              <a:t>RedBus</a:t>
            </a:r>
            <a:r>
              <a:rPr lang="en-US" sz="2400" dirty="0">
                <a:solidFill>
                  <a:schemeClr val="bg2">
                    <a:lumMod val="10000"/>
                  </a:schemeClr>
                </a:solidFill>
                <a:latin typeface="Bell MT" panose="02020503060305020303" pitchFamily="18" charset="0"/>
              </a:rPr>
              <a:t>, and PVR have already joined the bandwagon in embracing Google's latest offering. The biggest incentive to other businesses to </a:t>
            </a:r>
            <a:r>
              <a:rPr lang="en-US" sz="2400" dirty="0" err="1">
                <a:solidFill>
                  <a:schemeClr val="bg2">
                    <a:lumMod val="10000"/>
                  </a:schemeClr>
                </a:solidFill>
                <a:latin typeface="Bell MT" panose="02020503060305020303" pitchFamily="18" charset="0"/>
              </a:rPr>
              <a:t>enrol</a:t>
            </a:r>
            <a:r>
              <a:rPr lang="en-US" sz="2400" dirty="0">
                <a:solidFill>
                  <a:schemeClr val="bg2">
                    <a:lumMod val="10000"/>
                  </a:schemeClr>
                </a:solidFill>
                <a:latin typeface="Bell MT" panose="02020503060305020303" pitchFamily="18" charset="0"/>
              </a:rPr>
              <a:t> for </a:t>
            </a:r>
            <a:r>
              <a:rPr lang="en-US" sz="2400" dirty="0" err="1">
                <a:solidFill>
                  <a:schemeClr val="bg2">
                    <a:lumMod val="10000"/>
                  </a:schemeClr>
                </a:solidFill>
                <a:latin typeface="Bell MT" panose="02020503060305020303" pitchFamily="18" charset="0"/>
              </a:rPr>
              <a:t>Tez</a:t>
            </a:r>
            <a:r>
              <a:rPr lang="en-US" sz="2400" dirty="0">
                <a:solidFill>
                  <a:schemeClr val="bg2">
                    <a:lumMod val="10000"/>
                  </a:schemeClr>
                </a:solidFill>
                <a:latin typeface="Bell MT" panose="02020503060305020303" pitchFamily="18" charset="0"/>
              </a:rPr>
              <a:t> is that all payments go through to the merchant's bank with minimal latency, and more importantly, without levying transaction fees.</a:t>
            </a:r>
          </a:p>
        </p:txBody>
      </p:sp>
    </p:spTree>
    <p:extLst>
      <p:ext uri="{BB962C8B-B14F-4D97-AF65-F5344CB8AC3E}">
        <p14:creationId xmlns:p14="http://schemas.microsoft.com/office/powerpoint/2010/main" val="22580398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9484" y="969263"/>
            <a:ext cx="8838320" cy="1436311"/>
          </a:xfrm>
        </p:spPr>
        <p:txBody>
          <a:bodyPr/>
          <a:lstStyle/>
          <a:p>
            <a:r>
              <a:rPr lang="en-US" b="1" dirty="0"/>
              <a:t>How much do other mobile wallets charge as transaction fee?</a:t>
            </a:r>
            <a:br>
              <a:rPr lang="en-US" b="1" dirty="0"/>
            </a:br>
            <a:endParaRPr lang="en-US" dirty="0"/>
          </a:p>
        </p:txBody>
      </p:sp>
      <p:sp>
        <p:nvSpPr>
          <p:cNvPr id="3" name="Rectangle 2"/>
          <p:cNvSpPr/>
          <p:nvPr/>
        </p:nvSpPr>
        <p:spPr>
          <a:xfrm>
            <a:off x="1139484" y="2251057"/>
            <a:ext cx="6096000" cy="4154984"/>
          </a:xfrm>
          <a:prstGeom prst="rect">
            <a:avLst/>
          </a:prstGeom>
        </p:spPr>
        <p:txBody>
          <a:bodyPr>
            <a:spAutoFit/>
          </a:bodyPr>
          <a:lstStyle/>
          <a:p>
            <a:r>
              <a:rPr lang="en-US" sz="2400" dirty="0">
                <a:solidFill>
                  <a:schemeClr val="bg2">
                    <a:lumMod val="10000"/>
                  </a:schemeClr>
                </a:solidFill>
                <a:latin typeface="Bell MT" panose="02020503060305020303" pitchFamily="18" charset="0"/>
              </a:rPr>
              <a:t>For every payment worth ₹100 made by a customer to their </a:t>
            </a:r>
            <a:r>
              <a:rPr lang="en-US" sz="2400" dirty="0" err="1">
                <a:solidFill>
                  <a:schemeClr val="bg2">
                    <a:lumMod val="10000"/>
                  </a:schemeClr>
                </a:solidFill>
                <a:latin typeface="Bell MT" panose="02020503060305020303" pitchFamily="18" charset="0"/>
              </a:rPr>
              <a:t>Paytm</a:t>
            </a:r>
            <a:r>
              <a:rPr lang="en-US" sz="2400" dirty="0">
                <a:solidFill>
                  <a:schemeClr val="bg2">
                    <a:lumMod val="10000"/>
                  </a:schemeClr>
                </a:solidFill>
                <a:latin typeface="Bell MT" panose="02020503060305020303" pitchFamily="18" charset="0"/>
              </a:rPr>
              <a:t> wallet, ₹1.99 is accounted for as the transaction charge while ₹0.35 is levied as GST. The payout to the account is ultimately ₹97.66. Meanwhile, </a:t>
            </a:r>
            <a:r>
              <a:rPr lang="en-US" sz="2400" dirty="0" err="1">
                <a:solidFill>
                  <a:schemeClr val="bg2">
                    <a:lumMod val="10000"/>
                  </a:schemeClr>
                </a:solidFill>
                <a:latin typeface="Bell MT" panose="02020503060305020303" pitchFamily="18" charset="0"/>
              </a:rPr>
              <a:t>Mobikwik</a:t>
            </a:r>
            <a:r>
              <a:rPr lang="en-US" sz="2400" dirty="0">
                <a:solidFill>
                  <a:schemeClr val="bg2">
                    <a:lumMod val="10000"/>
                  </a:schemeClr>
                </a:solidFill>
                <a:latin typeface="Bell MT" panose="02020503060305020303" pitchFamily="18" charset="0"/>
              </a:rPr>
              <a:t> comes at a 'nominal' charge of 4% of the transfer amount (per transaction). The processing fee for </a:t>
            </a:r>
            <a:r>
              <a:rPr lang="en-US" sz="2400" dirty="0" err="1">
                <a:solidFill>
                  <a:schemeClr val="bg2">
                    <a:lumMod val="10000"/>
                  </a:schemeClr>
                </a:solidFill>
                <a:latin typeface="Bell MT" panose="02020503060305020303" pitchFamily="18" charset="0"/>
              </a:rPr>
              <a:t>PayUmoney</a:t>
            </a:r>
            <a:r>
              <a:rPr lang="en-US" sz="2400" dirty="0">
                <a:solidFill>
                  <a:schemeClr val="bg2">
                    <a:lumMod val="10000"/>
                  </a:schemeClr>
                </a:solidFill>
                <a:latin typeface="Bell MT" panose="02020503060305020303" pitchFamily="18" charset="0"/>
              </a:rPr>
              <a:t>, </a:t>
            </a:r>
            <a:r>
              <a:rPr lang="en-US" sz="2400" dirty="0" err="1">
                <a:solidFill>
                  <a:schemeClr val="bg2">
                    <a:lumMod val="10000"/>
                  </a:schemeClr>
                </a:solidFill>
                <a:latin typeface="Bell MT" panose="02020503060305020303" pitchFamily="18" charset="0"/>
              </a:rPr>
              <a:t>Oxigen</a:t>
            </a:r>
            <a:r>
              <a:rPr lang="en-US" sz="2400" dirty="0">
                <a:solidFill>
                  <a:schemeClr val="bg2">
                    <a:lumMod val="10000"/>
                  </a:schemeClr>
                </a:solidFill>
                <a:latin typeface="Bell MT" panose="02020503060305020303" pitchFamily="18" charset="0"/>
              </a:rPr>
              <a:t>, and Ola Money are 2.9%, 3% (wallet to bank account), and 4% respectively. </a:t>
            </a:r>
            <a:r>
              <a:rPr lang="en-US" sz="2400" dirty="0" err="1">
                <a:solidFill>
                  <a:schemeClr val="bg2">
                    <a:lumMod val="10000"/>
                  </a:schemeClr>
                </a:solidFill>
                <a:latin typeface="Bell MT" panose="02020503060305020303" pitchFamily="18" charset="0"/>
              </a:rPr>
              <a:t>PhonePe</a:t>
            </a:r>
            <a:r>
              <a:rPr lang="en-US" sz="2400" dirty="0">
                <a:solidFill>
                  <a:schemeClr val="bg2">
                    <a:lumMod val="10000"/>
                  </a:schemeClr>
                </a:solidFill>
                <a:latin typeface="Bell MT" panose="02020503060305020303" pitchFamily="18" charset="0"/>
              </a:rPr>
              <a:t> offers free money transfer for all payment modes.</a:t>
            </a:r>
          </a:p>
        </p:txBody>
      </p:sp>
    </p:spTree>
    <p:extLst>
      <p:ext uri="{BB962C8B-B14F-4D97-AF65-F5344CB8AC3E}">
        <p14:creationId xmlns:p14="http://schemas.microsoft.com/office/powerpoint/2010/main" val="39487106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Ion Boardroom</Template>
  <TotalTime>52</TotalTime>
  <Words>640</Words>
  <Application>Microsoft Office PowerPoint</Application>
  <PresentationFormat>Widescreen</PresentationFormat>
  <Paragraphs>27</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Baskerville Old Face</vt:lpstr>
      <vt:lpstr>Bell MT</vt:lpstr>
      <vt:lpstr>Century Gothic</vt:lpstr>
      <vt:lpstr>Footlight MT Light</vt:lpstr>
      <vt:lpstr>Wingdings</vt:lpstr>
      <vt:lpstr>Wingdings 3</vt:lpstr>
      <vt:lpstr>Ion Boardroom</vt:lpstr>
      <vt:lpstr>Google Tez App</vt:lpstr>
      <vt:lpstr>Google Tez App: Things You Should Know About the New Digital Payments App </vt:lpstr>
      <vt:lpstr>How does it work?</vt:lpstr>
      <vt:lpstr>How is it different from other digital wallets? </vt:lpstr>
      <vt:lpstr>How can you transfer money using Tez? </vt:lpstr>
      <vt:lpstr>PowerPoint Presentation</vt:lpstr>
      <vt:lpstr>What are the extra benefits of using the app? </vt:lpstr>
      <vt:lpstr>What is Tez for Business? </vt:lpstr>
      <vt:lpstr>How much do other mobile wallets charge as transaction fee? </vt:lpstr>
      <vt:lpstr>Conclusion:</vt:lpstr>
      <vt:lpstr>Thanks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Google Tez App</dc:title>
  <dc:creator>Anshu Shandilya</dc:creator>
  <cp:lastModifiedBy>Anshu Shandilya</cp:lastModifiedBy>
  <cp:revision>6</cp:revision>
  <dcterms:created xsi:type="dcterms:W3CDTF">2017-09-20T14:31:50Z</dcterms:created>
  <dcterms:modified xsi:type="dcterms:W3CDTF">2017-09-20T15:24:20Z</dcterms:modified>
</cp:coreProperties>
</file>