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4" r:id="rId3"/>
    <p:sldId id="259" r:id="rId4"/>
    <p:sldId id="266" r:id="rId5"/>
    <p:sldId id="263" r:id="rId6"/>
    <p:sldId id="261" r:id="rId7"/>
    <p:sldId id="262" r:id="rId8"/>
    <p:sldId id="265" r:id="rId9"/>
    <p:sldId id="267"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80" d="100"/>
          <a:sy n="80" d="100"/>
        </p:scale>
        <p:origin x="378" y="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9/16/2017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9/16/2017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E96BF-0E40-4FB6-91F1-8EE1D24066FD}"/>
              </a:ext>
            </a:extLst>
          </p:cNvPr>
          <p:cNvSpPr>
            <a:spLocks noGrp="1"/>
          </p:cNvSpPr>
          <p:nvPr>
            <p:ph type="ctrTitle"/>
          </p:nvPr>
        </p:nvSpPr>
        <p:spPr>
          <a:xfrm>
            <a:off x="2010695" y="2801761"/>
            <a:ext cx="7843168" cy="2262781"/>
          </a:xfrm>
        </p:spPr>
        <p:txBody>
          <a:bodyPr>
            <a:normAutofit/>
          </a:bodyPr>
          <a:lstStyle/>
          <a:p>
            <a:r>
              <a:rPr lang="en-IN" sz="4000" dirty="0"/>
              <a:t>'</a:t>
            </a:r>
            <a:r>
              <a:rPr lang="en-IN" sz="4000" dirty="0" err="1"/>
              <a:t>Swachhta</a:t>
            </a:r>
            <a:r>
              <a:rPr lang="en-IN" sz="4000" dirty="0"/>
              <a:t> hi </a:t>
            </a:r>
            <a:r>
              <a:rPr lang="en-IN" sz="4000" dirty="0" err="1"/>
              <a:t>Seva</a:t>
            </a:r>
            <a:r>
              <a:rPr lang="en-IN" sz="4000" dirty="0"/>
              <a:t>' Campaign</a:t>
            </a:r>
          </a:p>
        </p:txBody>
      </p:sp>
      <p:sp>
        <p:nvSpPr>
          <p:cNvPr id="3" name="Subtitle 2">
            <a:extLst>
              <a:ext uri="{FF2B5EF4-FFF2-40B4-BE49-F238E27FC236}">
                <a16:creationId xmlns:a16="http://schemas.microsoft.com/office/drawing/2014/main" id="{5ACE9C0B-F9DF-4415-A092-992CE75C7DD5}"/>
              </a:ext>
            </a:extLst>
          </p:cNvPr>
          <p:cNvSpPr>
            <a:spLocks noGrp="1"/>
          </p:cNvSpPr>
          <p:nvPr>
            <p:ph type="subTitle" idx="1"/>
          </p:nvPr>
        </p:nvSpPr>
        <p:spPr>
          <a:xfrm>
            <a:off x="2192172" y="5160794"/>
            <a:ext cx="8915399" cy="1126283"/>
          </a:xfrm>
        </p:spPr>
        <p:txBody>
          <a:bodyPr/>
          <a:lstStyle/>
          <a:p>
            <a:endParaRPr lang="en-IN" dirty="0"/>
          </a:p>
          <a:p>
            <a:r>
              <a:rPr lang="en-IN" dirty="0"/>
              <a:t>Launched 15</a:t>
            </a:r>
            <a:r>
              <a:rPr lang="en-IN" baseline="30000" dirty="0"/>
              <a:t>th</a:t>
            </a:r>
            <a:r>
              <a:rPr lang="en-IN" dirty="0"/>
              <a:t> September ’17 by union govt. of India</a:t>
            </a:r>
          </a:p>
        </p:txBody>
      </p:sp>
      <p:pic>
        <p:nvPicPr>
          <p:cNvPr id="5" name="Picture 4">
            <a:extLst>
              <a:ext uri="{FF2B5EF4-FFF2-40B4-BE49-F238E27FC236}">
                <a16:creationId xmlns:a16="http://schemas.microsoft.com/office/drawing/2014/main" id="{A91128DF-2410-4F85-8FFE-326E70F4D555}"/>
              </a:ext>
            </a:extLst>
          </p:cNvPr>
          <p:cNvPicPr>
            <a:picLocks noChangeAspect="1"/>
          </p:cNvPicPr>
          <p:nvPr/>
        </p:nvPicPr>
        <p:blipFill>
          <a:blip r:embed="rId2"/>
          <a:stretch>
            <a:fillRect/>
          </a:stretch>
        </p:blipFill>
        <p:spPr>
          <a:xfrm>
            <a:off x="4169944" y="221745"/>
            <a:ext cx="6667500" cy="3800475"/>
          </a:xfrm>
          <a:prstGeom prst="rect">
            <a:avLst/>
          </a:prstGeom>
        </p:spPr>
      </p:pic>
    </p:spTree>
    <p:extLst>
      <p:ext uri="{BB962C8B-B14F-4D97-AF65-F5344CB8AC3E}">
        <p14:creationId xmlns:p14="http://schemas.microsoft.com/office/powerpoint/2010/main" val="507562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16BB13-C9DC-46AB-B479-031958459E02}"/>
              </a:ext>
            </a:extLst>
          </p:cNvPr>
          <p:cNvSpPr>
            <a:spLocks noGrp="1"/>
          </p:cNvSpPr>
          <p:nvPr>
            <p:ph type="title"/>
          </p:nvPr>
        </p:nvSpPr>
        <p:spPr>
          <a:xfrm>
            <a:off x="1871030" y="624110"/>
            <a:ext cx="5125515" cy="2985364"/>
          </a:xfrm>
        </p:spPr>
        <p:txBody>
          <a:bodyPr>
            <a:normAutofit/>
          </a:bodyPr>
          <a:lstStyle/>
          <a:p>
            <a:r>
              <a:rPr lang="en-IN" dirty="0"/>
              <a:t>The Union Government has launched yet another campaign to make India clean.</a:t>
            </a:r>
          </a:p>
        </p:txBody>
      </p:sp>
      <p:pic>
        <p:nvPicPr>
          <p:cNvPr id="4" name="Picture 3">
            <a:extLst>
              <a:ext uri="{FF2B5EF4-FFF2-40B4-BE49-F238E27FC236}">
                <a16:creationId xmlns:a16="http://schemas.microsoft.com/office/drawing/2014/main" id="{D5270867-123A-4978-AED2-649F7612D2AB}"/>
              </a:ext>
            </a:extLst>
          </p:cNvPr>
          <p:cNvPicPr>
            <a:picLocks noChangeAspect="1"/>
          </p:cNvPicPr>
          <p:nvPr/>
        </p:nvPicPr>
        <p:blipFill>
          <a:blip r:embed="rId2"/>
          <a:stretch>
            <a:fillRect/>
          </a:stretch>
        </p:blipFill>
        <p:spPr>
          <a:xfrm>
            <a:off x="6996545" y="0"/>
            <a:ext cx="5195455" cy="6858000"/>
          </a:xfrm>
          <a:prstGeom prst="rect">
            <a:avLst/>
          </a:prstGeom>
        </p:spPr>
      </p:pic>
      <p:pic>
        <p:nvPicPr>
          <p:cNvPr id="6" name="Picture 5">
            <a:extLst>
              <a:ext uri="{FF2B5EF4-FFF2-40B4-BE49-F238E27FC236}">
                <a16:creationId xmlns:a16="http://schemas.microsoft.com/office/drawing/2014/main" id="{5D33938E-FCCB-402F-ABE0-80EDA148DD00}"/>
              </a:ext>
            </a:extLst>
          </p:cNvPr>
          <p:cNvPicPr>
            <a:picLocks noChangeAspect="1"/>
          </p:cNvPicPr>
          <p:nvPr/>
        </p:nvPicPr>
        <p:blipFill>
          <a:blip r:embed="rId3"/>
          <a:stretch>
            <a:fillRect/>
          </a:stretch>
        </p:blipFill>
        <p:spPr>
          <a:xfrm>
            <a:off x="859670" y="3934326"/>
            <a:ext cx="6051246" cy="2154091"/>
          </a:xfrm>
          <a:prstGeom prst="rect">
            <a:avLst/>
          </a:prstGeom>
        </p:spPr>
      </p:pic>
    </p:spTree>
    <p:extLst>
      <p:ext uri="{BB962C8B-B14F-4D97-AF65-F5344CB8AC3E}">
        <p14:creationId xmlns:p14="http://schemas.microsoft.com/office/powerpoint/2010/main" val="867220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862AB-4A0C-4F78-94B6-E2B4A795FC11}"/>
              </a:ext>
            </a:extLst>
          </p:cNvPr>
          <p:cNvSpPr>
            <a:spLocks noGrp="1"/>
          </p:cNvSpPr>
          <p:nvPr>
            <p:ph type="title"/>
          </p:nvPr>
        </p:nvSpPr>
        <p:spPr>
          <a:xfrm>
            <a:off x="2000955" y="527858"/>
            <a:ext cx="8911687" cy="1280890"/>
          </a:xfrm>
        </p:spPr>
        <p:txBody>
          <a:bodyPr/>
          <a:lstStyle/>
          <a:p>
            <a:r>
              <a:rPr lang="en-IN" u="sng" dirty="0"/>
              <a:t>Background</a:t>
            </a:r>
          </a:p>
        </p:txBody>
      </p:sp>
      <p:sp>
        <p:nvSpPr>
          <p:cNvPr id="3" name="Content Placeholder 2">
            <a:extLst>
              <a:ext uri="{FF2B5EF4-FFF2-40B4-BE49-F238E27FC236}">
                <a16:creationId xmlns:a16="http://schemas.microsoft.com/office/drawing/2014/main" id="{68CBFE04-E5B2-492D-9E85-9AB4A0755DB8}"/>
              </a:ext>
            </a:extLst>
          </p:cNvPr>
          <p:cNvSpPr>
            <a:spLocks noGrp="1"/>
          </p:cNvSpPr>
          <p:nvPr>
            <p:ph idx="1"/>
          </p:nvPr>
        </p:nvSpPr>
        <p:spPr>
          <a:xfrm>
            <a:off x="1320382" y="1264555"/>
            <a:ext cx="9832892" cy="3777622"/>
          </a:xfrm>
        </p:spPr>
        <p:txBody>
          <a:bodyPr/>
          <a:lstStyle/>
          <a:p>
            <a:r>
              <a:rPr lang="en-IN" dirty="0"/>
              <a:t>Prime Minister Narendra Modi has always been very eager to see India as a clean country.</a:t>
            </a:r>
          </a:p>
          <a:p>
            <a:r>
              <a:rPr lang="en-IN" dirty="0"/>
              <a:t>‘Swachh Bharat Abhiyan’ was launched on 2 October 2014. Its predecessors were the ‘</a:t>
            </a:r>
            <a:r>
              <a:rPr lang="en-IN" dirty="0" err="1"/>
              <a:t>Nirmal</a:t>
            </a:r>
            <a:r>
              <a:rPr lang="en-IN" dirty="0"/>
              <a:t> Bharat Abhiyan’ and before that the ‘Total Sanitation Campaign’.</a:t>
            </a:r>
          </a:p>
          <a:p>
            <a:r>
              <a:rPr lang="en-IN" dirty="0"/>
              <a:t>Now, a follow up of the central government's ambitious cleanliness drive – The </a:t>
            </a:r>
            <a:r>
              <a:rPr lang="en-IN" dirty="0" err="1"/>
              <a:t>Swach</a:t>
            </a:r>
            <a:r>
              <a:rPr lang="en-IN" dirty="0"/>
              <a:t> Bharat Abhiyan '</a:t>
            </a:r>
            <a:r>
              <a:rPr lang="en-IN" dirty="0" err="1"/>
              <a:t>Swachhta</a:t>
            </a:r>
            <a:r>
              <a:rPr lang="en-IN" dirty="0"/>
              <a:t> hi </a:t>
            </a:r>
            <a:r>
              <a:rPr lang="en-IN" dirty="0" err="1"/>
              <a:t>Seva</a:t>
            </a:r>
            <a:r>
              <a:rPr lang="en-IN" dirty="0"/>
              <a:t>’ Campaign has been launched.</a:t>
            </a:r>
          </a:p>
          <a:p>
            <a:r>
              <a:rPr lang="en-IN" dirty="0"/>
              <a:t>President Ram Nath </a:t>
            </a:r>
            <a:r>
              <a:rPr lang="en-IN" dirty="0" err="1"/>
              <a:t>Kovind</a:t>
            </a:r>
            <a:r>
              <a:rPr lang="en-IN" dirty="0"/>
              <a:t> on </a:t>
            </a:r>
            <a:r>
              <a:rPr lang="en-IN" dirty="0" err="1"/>
              <a:t>friday</a:t>
            </a:r>
            <a:r>
              <a:rPr lang="en-IN" dirty="0"/>
              <a:t> kicked off the fortnight-long '</a:t>
            </a:r>
            <a:r>
              <a:rPr lang="en-IN" dirty="0" err="1"/>
              <a:t>Swachhta</a:t>
            </a:r>
            <a:r>
              <a:rPr lang="en-IN" dirty="0"/>
              <a:t> Hi </a:t>
            </a:r>
            <a:r>
              <a:rPr lang="en-IN" dirty="0" err="1"/>
              <a:t>Seva</a:t>
            </a:r>
            <a:r>
              <a:rPr lang="en-IN" dirty="0"/>
              <a:t>' (Cleanliness is Service) campaign from Uttar Pradesh.</a:t>
            </a:r>
          </a:p>
        </p:txBody>
      </p:sp>
      <p:pic>
        <p:nvPicPr>
          <p:cNvPr id="4" name="Content Placeholder 4">
            <a:extLst>
              <a:ext uri="{FF2B5EF4-FFF2-40B4-BE49-F238E27FC236}">
                <a16:creationId xmlns:a16="http://schemas.microsoft.com/office/drawing/2014/main" id="{95ED3BB6-D17E-4464-B1A1-32CCA51A682A}"/>
              </a:ext>
            </a:extLst>
          </p:cNvPr>
          <p:cNvPicPr>
            <a:picLocks noChangeAspect="1"/>
          </p:cNvPicPr>
          <p:nvPr/>
        </p:nvPicPr>
        <p:blipFill>
          <a:blip r:embed="rId2"/>
          <a:stretch>
            <a:fillRect/>
          </a:stretch>
        </p:blipFill>
        <p:spPr>
          <a:xfrm>
            <a:off x="4844632" y="4022411"/>
            <a:ext cx="7219950" cy="2762250"/>
          </a:xfrm>
          <a:prstGeom prst="rect">
            <a:avLst/>
          </a:prstGeom>
        </p:spPr>
      </p:pic>
    </p:spTree>
    <p:extLst>
      <p:ext uri="{BB962C8B-B14F-4D97-AF65-F5344CB8AC3E}">
        <p14:creationId xmlns:p14="http://schemas.microsoft.com/office/powerpoint/2010/main" val="1714308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EDF39-F44B-48E1-916B-D2D678394C84}"/>
              </a:ext>
            </a:extLst>
          </p:cNvPr>
          <p:cNvSpPr>
            <a:spLocks noGrp="1"/>
          </p:cNvSpPr>
          <p:nvPr>
            <p:ph type="title"/>
          </p:nvPr>
        </p:nvSpPr>
        <p:spPr>
          <a:xfrm>
            <a:off x="1991346" y="300789"/>
            <a:ext cx="10040233" cy="1280890"/>
          </a:xfrm>
        </p:spPr>
        <p:txBody>
          <a:bodyPr/>
          <a:lstStyle/>
          <a:p>
            <a:r>
              <a:rPr lang="en-IN" dirty="0"/>
              <a:t>Reasons behind launching such campaigns</a:t>
            </a:r>
          </a:p>
        </p:txBody>
      </p:sp>
      <p:sp>
        <p:nvSpPr>
          <p:cNvPr id="3" name="Content Placeholder 2">
            <a:extLst>
              <a:ext uri="{FF2B5EF4-FFF2-40B4-BE49-F238E27FC236}">
                <a16:creationId xmlns:a16="http://schemas.microsoft.com/office/drawing/2014/main" id="{0093E09D-4D4E-4C5B-A452-B283593827D0}"/>
              </a:ext>
            </a:extLst>
          </p:cNvPr>
          <p:cNvSpPr>
            <a:spLocks noGrp="1"/>
          </p:cNvSpPr>
          <p:nvPr>
            <p:ph idx="1"/>
          </p:nvPr>
        </p:nvSpPr>
        <p:spPr>
          <a:xfrm>
            <a:off x="1" y="974558"/>
            <a:ext cx="12192000" cy="5883442"/>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b="100000"/>
            </a:path>
            <a:tileRect t="-100000" r="-100000"/>
          </a:gradFill>
        </p:spPr>
        <p:txBody>
          <a:bodyPr>
            <a:noAutofit/>
          </a:bodyPr>
          <a:lstStyle/>
          <a:p>
            <a:r>
              <a:rPr lang="en-IN" sz="1600" dirty="0">
                <a:solidFill>
                  <a:schemeClr val="tx1">
                    <a:lumMod val="95000"/>
                    <a:lumOff val="5000"/>
                  </a:schemeClr>
                </a:solidFill>
                <a:effectLst>
                  <a:outerShdw blurRad="38100" dist="38100" dir="2700000" algn="tl">
                    <a:srgbClr val="000000">
                      <a:alpha val="43137"/>
                    </a:srgbClr>
                  </a:outerShdw>
                </a:effectLst>
              </a:rPr>
              <a:t>Currently nearly 60 percent of India's population practice open defecation which puts them at risk of diseases like cholera, diarrhoea, typhoid etc. </a:t>
            </a:r>
          </a:p>
          <a:p>
            <a:r>
              <a:rPr lang="en-IN" sz="1600" dirty="0">
                <a:solidFill>
                  <a:schemeClr val="tx1">
                    <a:lumMod val="95000"/>
                    <a:lumOff val="5000"/>
                  </a:schemeClr>
                </a:solidFill>
                <a:effectLst>
                  <a:outerShdw blurRad="38100" dist="38100" dir="2700000" algn="tl">
                    <a:srgbClr val="000000">
                      <a:alpha val="43137"/>
                    </a:srgbClr>
                  </a:outerShdw>
                </a:effectLst>
              </a:rPr>
              <a:t>Not only this, India also face economic loss because of poor hygiene and sanitation in the country as a World Bank report in 2006 said that India losses 6.4 percent of GDP annually because of the aforementioned reason. </a:t>
            </a:r>
          </a:p>
          <a:p>
            <a:r>
              <a:rPr lang="en-IN" sz="1600" dirty="0">
                <a:solidFill>
                  <a:schemeClr val="tx1">
                    <a:lumMod val="95000"/>
                    <a:lumOff val="5000"/>
                  </a:schemeClr>
                </a:solidFill>
                <a:effectLst>
                  <a:outerShdw blurRad="38100" dist="38100" dir="2700000" algn="tl">
                    <a:srgbClr val="000000">
                      <a:alpha val="43137"/>
                    </a:srgbClr>
                  </a:outerShdw>
                </a:effectLst>
              </a:rPr>
              <a:t>Reports say that India is a gold </a:t>
            </a:r>
            <a:r>
              <a:rPr lang="en-IN" sz="1600" dirty="0" err="1">
                <a:solidFill>
                  <a:schemeClr val="tx1">
                    <a:lumMod val="95000"/>
                    <a:lumOff val="5000"/>
                  </a:schemeClr>
                </a:solidFill>
                <a:effectLst>
                  <a:outerShdw blurRad="38100" dist="38100" dir="2700000" algn="tl">
                    <a:srgbClr val="000000">
                      <a:alpha val="43137"/>
                    </a:srgbClr>
                  </a:outerShdw>
                </a:effectLst>
              </a:rPr>
              <a:t>medalist</a:t>
            </a:r>
            <a:r>
              <a:rPr lang="en-IN" sz="1600" dirty="0">
                <a:solidFill>
                  <a:schemeClr val="tx1">
                    <a:lumMod val="95000"/>
                    <a:lumOff val="5000"/>
                  </a:schemeClr>
                </a:solidFill>
                <a:effectLst>
                  <a:outerShdw blurRad="38100" dist="38100" dir="2700000" algn="tl">
                    <a:srgbClr val="000000">
                      <a:alpha val="43137"/>
                    </a:srgbClr>
                  </a:outerShdw>
                </a:effectLst>
              </a:rPr>
              <a:t> in open defecation and nearly 60 per cent of Indian population clear their bowels in the open. This 60 percent is roughly 58% of the people who practise open defecation all over the world.</a:t>
            </a:r>
          </a:p>
          <a:p>
            <a:r>
              <a:rPr lang="en-IN" sz="1600" dirty="0">
                <a:solidFill>
                  <a:schemeClr val="tx1">
                    <a:lumMod val="95000"/>
                    <a:lumOff val="5000"/>
                  </a:schemeClr>
                </a:solidFill>
                <a:effectLst>
                  <a:outerShdw blurRad="38100" dist="38100" dir="2700000" algn="tl">
                    <a:srgbClr val="000000">
                      <a:alpha val="43137"/>
                    </a:srgbClr>
                  </a:outerShdw>
                </a:effectLst>
              </a:rPr>
              <a:t>India loses at least 1000 children a day to diarrhoeal deaths and the reason for these deaths is open defecation and lack of proper sanitation facilities.</a:t>
            </a:r>
          </a:p>
          <a:p>
            <a:r>
              <a:rPr lang="en-IN" sz="1600" dirty="0">
                <a:solidFill>
                  <a:schemeClr val="tx1">
                    <a:lumMod val="95000"/>
                    <a:lumOff val="5000"/>
                  </a:schemeClr>
                </a:solidFill>
                <a:effectLst>
                  <a:outerShdw blurRad="38100" dist="38100" dir="2700000" algn="tl">
                    <a:srgbClr val="000000">
                      <a:alpha val="43137"/>
                    </a:srgbClr>
                  </a:outerShdw>
                </a:effectLst>
              </a:rPr>
              <a:t>As per reports, water of river Ganga is unsafe for bathing because it contains faecal coliform bacteria (120 times higher than the permitted levels) in large amounts and again the reason is open defecation in our country.</a:t>
            </a:r>
          </a:p>
          <a:p>
            <a:r>
              <a:rPr lang="en-IN" sz="1600" dirty="0">
                <a:solidFill>
                  <a:schemeClr val="tx1">
                    <a:lumMod val="95000"/>
                    <a:lumOff val="5000"/>
                  </a:schemeClr>
                </a:solidFill>
                <a:effectLst>
                  <a:outerShdw blurRad="38100" dist="38100" dir="2700000" algn="tl">
                    <a:srgbClr val="000000">
                      <a:alpha val="43137"/>
                    </a:srgbClr>
                  </a:outerShdw>
                </a:effectLst>
              </a:rPr>
              <a:t> Poor hygiene and sanitation facilities costs India 600,000 lives annually </a:t>
            </a:r>
            <a:r>
              <a:rPr lang="en-IN" sz="1600" dirty="0" err="1">
                <a:solidFill>
                  <a:schemeClr val="tx1">
                    <a:lumMod val="95000"/>
                    <a:lumOff val="5000"/>
                  </a:schemeClr>
                </a:solidFill>
                <a:effectLst>
                  <a:outerShdw blurRad="38100" dist="38100" dir="2700000" algn="tl">
                    <a:srgbClr val="000000">
                      <a:alpha val="43137"/>
                    </a:srgbClr>
                  </a:outerShdw>
                </a:effectLst>
              </a:rPr>
              <a:t>becuase</a:t>
            </a:r>
            <a:r>
              <a:rPr lang="en-IN" sz="1600" dirty="0">
                <a:solidFill>
                  <a:schemeClr val="tx1">
                    <a:lumMod val="95000"/>
                    <a:lumOff val="5000"/>
                  </a:schemeClr>
                </a:solidFill>
                <a:effectLst>
                  <a:outerShdw blurRad="38100" dist="38100" dir="2700000" algn="tl">
                    <a:srgbClr val="000000">
                      <a:alpha val="43137"/>
                    </a:srgbClr>
                  </a:outerShdw>
                </a:effectLst>
              </a:rPr>
              <a:t> of </a:t>
            </a:r>
            <a:r>
              <a:rPr lang="en-IN" sz="1600" dirty="0" err="1">
                <a:solidFill>
                  <a:schemeClr val="tx1">
                    <a:lumMod val="95000"/>
                    <a:lumOff val="5000"/>
                  </a:schemeClr>
                </a:solidFill>
                <a:effectLst>
                  <a:outerShdw blurRad="38100" dist="38100" dir="2700000" algn="tl">
                    <a:srgbClr val="000000">
                      <a:alpha val="43137"/>
                    </a:srgbClr>
                  </a:outerShdw>
                </a:effectLst>
              </a:rPr>
              <a:t>diarrhea</a:t>
            </a:r>
            <a:r>
              <a:rPr lang="en-IN" sz="1600" dirty="0">
                <a:solidFill>
                  <a:schemeClr val="tx1">
                    <a:lumMod val="95000"/>
                    <a:lumOff val="5000"/>
                  </a:schemeClr>
                </a:solidFill>
                <a:effectLst>
                  <a:outerShdw blurRad="38100" dist="38100" dir="2700000" algn="tl">
                    <a:srgbClr val="000000">
                      <a:alpha val="43137"/>
                    </a:srgbClr>
                  </a:outerShdw>
                </a:effectLst>
              </a:rPr>
              <a:t> and not only this, lack of toilets also expose one third of country's women to the risk of rape or sexual assault. </a:t>
            </a:r>
          </a:p>
          <a:p>
            <a:r>
              <a:rPr lang="en-IN" sz="1600" dirty="0">
                <a:solidFill>
                  <a:schemeClr val="tx1">
                    <a:lumMod val="95000"/>
                    <a:lumOff val="5000"/>
                  </a:schemeClr>
                </a:solidFill>
                <a:effectLst>
                  <a:outerShdw blurRad="38100" dist="38100" dir="2700000" algn="tl">
                    <a:srgbClr val="000000">
                      <a:alpha val="43137"/>
                    </a:srgbClr>
                  </a:outerShdw>
                </a:effectLst>
              </a:rPr>
              <a:t>India accounts for about 60 percent of the world's residents without toilets, according to a report released in May by the World Health Organization and </a:t>
            </a:r>
            <a:r>
              <a:rPr lang="en-IN" sz="1600" dirty="0" err="1">
                <a:solidFill>
                  <a:schemeClr val="tx1">
                    <a:lumMod val="95000"/>
                    <a:lumOff val="5000"/>
                  </a:schemeClr>
                </a:solidFill>
                <a:effectLst>
                  <a:outerShdw blurRad="38100" dist="38100" dir="2700000" algn="tl">
                    <a:srgbClr val="000000">
                      <a:alpha val="43137"/>
                    </a:srgbClr>
                  </a:outerShdw>
                </a:effectLst>
              </a:rPr>
              <a:t>Unicef</a:t>
            </a:r>
            <a:r>
              <a:rPr lang="en-IN" sz="1600" dirty="0">
                <a:solidFill>
                  <a:schemeClr val="tx1">
                    <a:lumMod val="95000"/>
                    <a:lumOff val="5000"/>
                  </a:schemeClr>
                </a:solidFill>
                <a:effectLst>
                  <a:outerShdw blurRad="38100" dist="38100" dir="2700000" algn="tl">
                    <a:srgbClr val="000000">
                      <a:alpha val="43137"/>
                    </a:srgbClr>
                  </a:outerShdw>
                </a:effectLst>
              </a:rPr>
              <a:t>.</a:t>
            </a:r>
          </a:p>
          <a:p>
            <a:r>
              <a:rPr lang="en-IN" sz="1600" dirty="0">
                <a:solidFill>
                  <a:schemeClr val="tx1">
                    <a:lumMod val="95000"/>
                    <a:lumOff val="5000"/>
                  </a:schemeClr>
                </a:solidFill>
                <a:effectLst>
                  <a:outerShdw blurRad="38100" dist="38100" dir="2700000" algn="tl">
                    <a:srgbClr val="000000">
                      <a:alpha val="43137"/>
                    </a:srgbClr>
                  </a:outerShdw>
                </a:effectLst>
              </a:rPr>
              <a:t>Swachh Bharat's connection with economic activity of the country : Advocating the idea of Clean </a:t>
            </a:r>
            <a:r>
              <a:rPr lang="en-IN" sz="1600" dirty="0" err="1">
                <a:solidFill>
                  <a:schemeClr val="tx1">
                    <a:lumMod val="95000"/>
                    <a:lumOff val="5000"/>
                  </a:schemeClr>
                </a:solidFill>
                <a:effectLst>
                  <a:outerShdw blurRad="38100" dist="38100" dir="2700000" algn="tl">
                    <a:srgbClr val="000000">
                      <a:alpha val="43137"/>
                    </a:srgbClr>
                  </a:outerShdw>
                </a:effectLst>
              </a:rPr>
              <a:t>india</a:t>
            </a:r>
            <a:r>
              <a:rPr lang="en-IN" sz="1600" dirty="0">
                <a:solidFill>
                  <a:schemeClr val="tx1">
                    <a:lumMod val="95000"/>
                    <a:lumOff val="5000"/>
                  </a:schemeClr>
                </a:solidFill>
                <a:effectLst>
                  <a:outerShdw blurRad="38100" dist="38100" dir="2700000" algn="tl">
                    <a:srgbClr val="000000">
                      <a:alpha val="43137"/>
                    </a:srgbClr>
                  </a:outerShdw>
                </a:effectLst>
              </a:rPr>
              <a:t>, Prime Minister Narendra Modi had said, "The pursuit of cleanliness can be an economic activity, contributing to GDP growth, reduction in healthcare costs, and a source of employment.“</a:t>
            </a:r>
          </a:p>
          <a:p>
            <a:r>
              <a:rPr lang="en-IN" sz="1600" dirty="0">
                <a:solidFill>
                  <a:schemeClr val="tx1">
                    <a:lumMod val="95000"/>
                    <a:lumOff val="5000"/>
                  </a:schemeClr>
                </a:solidFill>
                <a:effectLst>
                  <a:outerShdw blurRad="38100" dist="38100" dir="2700000" algn="tl">
                    <a:srgbClr val="000000">
                      <a:alpha val="43137"/>
                    </a:srgbClr>
                  </a:outerShdw>
                </a:effectLst>
              </a:rPr>
              <a:t>If India and its tourist destinations are clean, it will bring more people and will also bring about a paradigm shift in the country's global perception.</a:t>
            </a:r>
            <a:br>
              <a:rPr lang="en-IN" sz="1600" dirty="0">
                <a:solidFill>
                  <a:schemeClr val="tx1">
                    <a:lumMod val="95000"/>
                    <a:lumOff val="5000"/>
                  </a:schemeClr>
                </a:solidFill>
                <a:effectLst>
                  <a:outerShdw blurRad="38100" dist="38100" dir="2700000" algn="tl">
                    <a:srgbClr val="000000">
                      <a:alpha val="43137"/>
                    </a:srgbClr>
                  </a:outerShdw>
                </a:effectLst>
              </a:rPr>
            </a:br>
            <a:br>
              <a:rPr lang="en-IN" sz="1600" dirty="0">
                <a:solidFill>
                  <a:schemeClr val="tx1">
                    <a:lumMod val="95000"/>
                    <a:lumOff val="5000"/>
                  </a:schemeClr>
                </a:solidFill>
                <a:effectLst>
                  <a:outerShdw blurRad="38100" dist="38100" dir="2700000" algn="tl">
                    <a:srgbClr val="000000">
                      <a:alpha val="43137"/>
                    </a:srgbClr>
                  </a:outerShdw>
                </a:effectLst>
              </a:rPr>
            </a:br>
            <a:br>
              <a:rPr lang="en-IN" sz="1600" dirty="0">
                <a:solidFill>
                  <a:schemeClr val="tx1">
                    <a:lumMod val="95000"/>
                    <a:lumOff val="5000"/>
                  </a:schemeClr>
                </a:solidFill>
                <a:effectLst>
                  <a:outerShdw blurRad="38100" dist="38100" dir="2700000" algn="tl">
                    <a:srgbClr val="000000">
                      <a:alpha val="43137"/>
                    </a:srgbClr>
                  </a:outerShdw>
                </a:effectLst>
              </a:rPr>
            </a:br>
            <a:endParaRPr lang="en-IN" sz="1600" dirty="0">
              <a:solidFill>
                <a:schemeClr val="tx1">
                  <a:lumMod val="95000"/>
                  <a:lumOff val="5000"/>
                </a:schemeClr>
              </a:solidFill>
              <a:effectLst>
                <a:outerShdw blurRad="38100" dist="38100" dir="2700000" algn="tl">
                  <a:srgbClr val="000000">
                    <a:alpha val="43137"/>
                  </a:srgbClr>
                </a:outerShdw>
              </a:effectLst>
            </a:endParaRPr>
          </a:p>
          <a:p>
            <a:endParaRPr lang="en-IN" sz="1600" dirty="0">
              <a:solidFill>
                <a:schemeClr val="tx1">
                  <a:lumMod val="95000"/>
                  <a:lumOff val="5000"/>
                </a:schemeClr>
              </a:solidFill>
              <a:effectLst>
                <a:outerShdw blurRad="38100" dist="38100" dir="2700000" algn="tl">
                  <a:srgbClr val="000000">
                    <a:alpha val="43137"/>
                  </a:srgbClr>
                </a:outerShdw>
              </a:effectLst>
            </a:endParaRPr>
          </a:p>
          <a:p>
            <a:endParaRPr lang="en-IN" sz="1600" dirty="0">
              <a:solidFill>
                <a:schemeClr val="tx1">
                  <a:lumMod val="95000"/>
                  <a:lumOff val="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66215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ACD8A-E3BA-4283-87D5-9D3C25B10271}"/>
              </a:ext>
            </a:extLst>
          </p:cNvPr>
          <p:cNvSpPr>
            <a:spLocks noGrp="1"/>
          </p:cNvSpPr>
          <p:nvPr>
            <p:ph type="title"/>
          </p:nvPr>
        </p:nvSpPr>
        <p:spPr>
          <a:xfrm>
            <a:off x="2589211" y="2443761"/>
            <a:ext cx="8915399" cy="1468800"/>
          </a:xfrm>
        </p:spPr>
        <p:txBody>
          <a:bodyPr>
            <a:normAutofit/>
          </a:bodyPr>
          <a:lstStyle/>
          <a:p>
            <a:r>
              <a:rPr lang="en-IN" sz="2400" dirty="0"/>
              <a:t>This campaign ends on 2</a:t>
            </a:r>
            <a:r>
              <a:rPr lang="en-IN" sz="2400" baseline="30000" dirty="0"/>
              <a:t>nd</a:t>
            </a:r>
            <a:r>
              <a:rPr lang="en-IN" sz="2400" dirty="0"/>
              <a:t> October which is also the birth anniversary of the father of the nation Mahatma Gandhi.</a:t>
            </a:r>
          </a:p>
        </p:txBody>
      </p:sp>
      <p:sp>
        <p:nvSpPr>
          <p:cNvPr id="3" name="Text Placeholder 2">
            <a:extLst>
              <a:ext uri="{FF2B5EF4-FFF2-40B4-BE49-F238E27FC236}">
                <a16:creationId xmlns:a16="http://schemas.microsoft.com/office/drawing/2014/main" id="{42C8E65C-725A-457E-93B6-1C5FABBC23F5}"/>
              </a:ext>
            </a:extLst>
          </p:cNvPr>
          <p:cNvSpPr>
            <a:spLocks noGrp="1"/>
          </p:cNvSpPr>
          <p:nvPr>
            <p:ph type="body" idx="1"/>
          </p:nvPr>
        </p:nvSpPr>
        <p:spPr>
          <a:xfrm>
            <a:off x="2589211" y="4207198"/>
            <a:ext cx="8915399" cy="1114060"/>
          </a:xfrm>
        </p:spPr>
        <p:txBody>
          <a:bodyPr>
            <a:normAutofit/>
          </a:bodyPr>
          <a:lstStyle/>
          <a:p>
            <a:r>
              <a:rPr lang="en-IN" dirty="0"/>
              <a:t>Prime Minister Narendra Modi said in his recent public address that, this campaign is aimed to make India clean once again before Gandhi Jayanti.</a:t>
            </a:r>
          </a:p>
        </p:txBody>
      </p:sp>
      <p:pic>
        <p:nvPicPr>
          <p:cNvPr id="5" name="Picture 4">
            <a:extLst>
              <a:ext uri="{FF2B5EF4-FFF2-40B4-BE49-F238E27FC236}">
                <a16:creationId xmlns:a16="http://schemas.microsoft.com/office/drawing/2014/main" id="{366DC0CC-3EF2-47EA-8964-C42AB79E176F}"/>
              </a:ext>
            </a:extLst>
          </p:cNvPr>
          <p:cNvPicPr>
            <a:picLocks noChangeAspect="1"/>
          </p:cNvPicPr>
          <p:nvPr/>
        </p:nvPicPr>
        <p:blipFill>
          <a:blip r:embed="rId2"/>
          <a:stretch>
            <a:fillRect/>
          </a:stretch>
        </p:blipFill>
        <p:spPr>
          <a:xfrm>
            <a:off x="2589211" y="235430"/>
            <a:ext cx="7563906" cy="2705478"/>
          </a:xfrm>
          <a:prstGeom prst="rect">
            <a:avLst/>
          </a:prstGeom>
        </p:spPr>
      </p:pic>
    </p:spTree>
    <p:extLst>
      <p:ext uri="{BB962C8B-B14F-4D97-AF65-F5344CB8AC3E}">
        <p14:creationId xmlns:p14="http://schemas.microsoft.com/office/powerpoint/2010/main" val="25421870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627D0A-9CC0-4BE2-ACD9-7D98170FB261}"/>
              </a:ext>
            </a:extLst>
          </p:cNvPr>
          <p:cNvSpPr>
            <a:spLocks noGrp="1"/>
          </p:cNvSpPr>
          <p:nvPr>
            <p:ph type="title"/>
          </p:nvPr>
        </p:nvSpPr>
        <p:spPr/>
        <p:txBody>
          <a:bodyPr/>
          <a:lstStyle/>
          <a:p>
            <a:r>
              <a:rPr lang="en-IN" dirty="0"/>
              <a:t>Details of the campaign</a:t>
            </a:r>
          </a:p>
        </p:txBody>
      </p:sp>
      <p:sp>
        <p:nvSpPr>
          <p:cNvPr id="6" name="Content Placeholder 5">
            <a:extLst>
              <a:ext uri="{FF2B5EF4-FFF2-40B4-BE49-F238E27FC236}">
                <a16:creationId xmlns:a16="http://schemas.microsoft.com/office/drawing/2014/main" id="{B36A778A-CA29-4115-945C-E79C2CA17410}"/>
              </a:ext>
            </a:extLst>
          </p:cNvPr>
          <p:cNvSpPr>
            <a:spLocks noGrp="1"/>
          </p:cNvSpPr>
          <p:nvPr>
            <p:ph idx="1"/>
          </p:nvPr>
        </p:nvSpPr>
        <p:spPr/>
        <p:txBody>
          <a:bodyPr/>
          <a:lstStyle/>
          <a:p>
            <a:r>
              <a:rPr lang="en-IN" dirty="0"/>
              <a:t>It will be running from September 15 to October 2, 2017</a:t>
            </a:r>
          </a:p>
          <a:p>
            <a:r>
              <a:rPr lang="en-IN" dirty="0"/>
              <a:t>The campaign is being coordinated by Union Ministry of Drinking Water and Sanitation, which is the concerned ministry managing the Swachh Bharat Mission.</a:t>
            </a:r>
          </a:p>
          <a:p>
            <a:r>
              <a:rPr lang="en-IN" dirty="0"/>
              <a:t>The Ministry has made elaborate plans along with State Governments to involve people from various walks of life and make this an unprecedented people's campaign</a:t>
            </a:r>
          </a:p>
          <a:p>
            <a:endParaRPr lang="en-IN" dirty="0"/>
          </a:p>
        </p:txBody>
      </p:sp>
    </p:spTree>
    <p:extLst>
      <p:ext uri="{BB962C8B-B14F-4D97-AF65-F5344CB8AC3E}">
        <p14:creationId xmlns:p14="http://schemas.microsoft.com/office/powerpoint/2010/main" val="24177029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5100A-D05D-4F86-AA52-5F71F4B33A60}"/>
              </a:ext>
            </a:extLst>
          </p:cNvPr>
          <p:cNvSpPr>
            <a:spLocks noGrp="1"/>
          </p:cNvSpPr>
          <p:nvPr>
            <p:ph type="title"/>
          </p:nvPr>
        </p:nvSpPr>
        <p:spPr/>
        <p:txBody>
          <a:bodyPr/>
          <a:lstStyle/>
          <a:p>
            <a:r>
              <a:rPr lang="en-IN" dirty="0"/>
              <a:t>The objectives</a:t>
            </a:r>
          </a:p>
        </p:txBody>
      </p:sp>
      <p:sp>
        <p:nvSpPr>
          <p:cNvPr id="3" name="Content Placeholder 2">
            <a:extLst>
              <a:ext uri="{FF2B5EF4-FFF2-40B4-BE49-F238E27FC236}">
                <a16:creationId xmlns:a16="http://schemas.microsoft.com/office/drawing/2014/main" id="{E0A62161-E400-40CF-80BA-B59B41FFFF70}"/>
              </a:ext>
            </a:extLst>
          </p:cNvPr>
          <p:cNvSpPr>
            <a:spLocks noGrp="1"/>
          </p:cNvSpPr>
          <p:nvPr>
            <p:ph idx="1"/>
          </p:nvPr>
        </p:nvSpPr>
        <p:spPr>
          <a:xfrm>
            <a:off x="2589211" y="1905000"/>
            <a:ext cx="9105483" cy="4006222"/>
          </a:xfrm>
        </p:spPr>
        <p:txBody>
          <a:bodyPr>
            <a:normAutofit/>
          </a:bodyPr>
          <a:lstStyle/>
          <a:p>
            <a:r>
              <a:rPr lang="en-IN" dirty="0"/>
              <a:t>Its objective is to mobilise people and reinforce ‘</a:t>
            </a:r>
            <a:r>
              <a:rPr lang="en-IN" dirty="0" err="1"/>
              <a:t>jan</a:t>
            </a:r>
            <a:r>
              <a:rPr lang="en-IN" dirty="0"/>
              <a:t> </a:t>
            </a:r>
            <a:r>
              <a:rPr lang="en-IN" dirty="0" err="1"/>
              <a:t>aandolan</a:t>
            </a:r>
            <a:r>
              <a:rPr lang="en-IN" dirty="0"/>
              <a:t>’ (mass movement) for sanitation to contribute to Mahatma Gandhi's dream of a Clean India.</a:t>
            </a:r>
          </a:p>
          <a:p>
            <a:r>
              <a:rPr lang="en-IN" dirty="0"/>
              <a:t>The campaigners will target the cleaning of public and tourist places and to make the environment open defecation free.</a:t>
            </a:r>
          </a:p>
          <a:p>
            <a:r>
              <a:rPr lang="en-IN" dirty="0"/>
              <a:t>The campaign is aiming for large scale mobilisation of people from all walks of life to volunteer for cleanliness and construction of toilets.</a:t>
            </a:r>
          </a:p>
          <a:p>
            <a:r>
              <a:rPr lang="en-IN" dirty="0"/>
              <a:t>One of the major part of the campaign is to reach out to the poor and marginalised and provide them with sustainable sanitation services</a:t>
            </a:r>
          </a:p>
          <a:p>
            <a:r>
              <a:rPr lang="en-IN" dirty="0"/>
              <a:t>Clearly, the objectives of '</a:t>
            </a:r>
            <a:r>
              <a:rPr lang="en-IN" dirty="0" err="1"/>
              <a:t>Swachhta</a:t>
            </a:r>
            <a:r>
              <a:rPr lang="en-IN" dirty="0"/>
              <a:t> hi </a:t>
            </a:r>
            <a:r>
              <a:rPr lang="en-IN" dirty="0" err="1"/>
              <a:t>Seva</a:t>
            </a:r>
            <a:r>
              <a:rPr lang="en-IN" dirty="0"/>
              <a:t>’ is same as the ‘Swachh Bharat Abhiyan’, only this time the campaign is set to be more focused and run for a shorter duration of time.</a:t>
            </a:r>
          </a:p>
        </p:txBody>
      </p:sp>
    </p:spTree>
    <p:extLst>
      <p:ext uri="{BB962C8B-B14F-4D97-AF65-F5344CB8AC3E}">
        <p14:creationId xmlns:p14="http://schemas.microsoft.com/office/powerpoint/2010/main" val="14674345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DA46F-01D1-4822-87D1-48A741CA1D08}"/>
              </a:ext>
            </a:extLst>
          </p:cNvPr>
          <p:cNvSpPr>
            <a:spLocks noGrp="1"/>
          </p:cNvSpPr>
          <p:nvPr>
            <p:ph type="title"/>
          </p:nvPr>
        </p:nvSpPr>
        <p:spPr/>
        <p:txBody>
          <a:bodyPr/>
          <a:lstStyle/>
          <a:p>
            <a:r>
              <a:rPr lang="en-IN" dirty="0"/>
              <a:t>What this campaign will consists of?</a:t>
            </a:r>
          </a:p>
        </p:txBody>
      </p:sp>
      <p:sp>
        <p:nvSpPr>
          <p:cNvPr id="3" name="Content Placeholder 2">
            <a:extLst>
              <a:ext uri="{FF2B5EF4-FFF2-40B4-BE49-F238E27FC236}">
                <a16:creationId xmlns:a16="http://schemas.microsoft.com/office/drawing/2014/main" id="{3B1E798E-163F-40FF-982A-7F3A2B3E1153}"/>
              </a:ext>
            </a:extLst>
          </p:cNvPr>
          <p:cNvSpPr>
            <a:spLocks noGrp="1"/>
          </p:cNvSpPr>
          <p:nvPr>
            <p:ph idx="1"/>
          </p:nvPr>
        </p:nvSpPr>
        <p:spPr>
          <a:xfrm>
            <a:off x="2023728" y="1544053"/>
            <a:ext cx="8915400" cy="4375484"/>
          </a:xfrm>
        </p:spPr>
        <p:txBody>
          <a:bodyPr>
            <a:normAutofit/>
          </a:bodyPr>
          <a:lstStyle/>
          <a:p>
            <a:pPr marL="0" indent="0">
              <a:buNone/>
            </a:pPr>
            <a:r>
              <a:rPr lang="en-IN" dirty="0"/>
              <a:t>Various programmes are being organised under the drive :</a:t>
            </a:r>
          </a:p>
          <a:p>
            <a:r>
              <a:rPr lang="en-IN" dirty="0"/>
              <a:t> Flagging off </a:t>
            </a:r>
            <a:r>
              <a:rPr lang="en-IN" dirty="0" err="1"/>
              <a:t>Swachhta</a:t>
            </a:r>
            <a:r>
              <a:rPr lang="en-IN" dirty="0"/>
              <a:t> Express.</a:t>
            </a:r>
          </a:p>
          <a:p>
            <a:r>
              <a:rPr lang="en-IN" dirty="0"/>
              <a:t>Special Gram </a:t>
            </a:r>
            <a:r>
              <a:rPr lang="en-IN" dirty="0" err="1"/>
              <a:t>Sabhas</a:t>
            </a:r>
            <a:r>
              <a:rPr lang="en-IN" dirty="0"/>
              <a:t> and other awareness camps regarding construction of twin pit toilet and IHHL.</a:t>
            </a:r>
          </a:p>
          <a:p>
            <a:r>
              <a:rPr lang="en-IN" dirty="0"/>
              <a:t> Cleanliness drives, anti-polythene drives, water conservation drives, green rallies.</a:t>
            </a:r>
          </a:p>
          <a:p>
            <a:r>
              <a:rPr lang="en-IN" dirty="0"/>
              <a:t>Walkathons for achieving ODF and award ceremony for recognizing the initiatives and efforts towards achieving various targets under ‘Swachh Bharat’.</a:t>
            </a:r>
            <a:br>
              <a:rPr lang="en-IN" dirty="0"/>
            </a:br>
            <a:endParaRPr lang="en-IN" dirty="0"/>
          </a:p>
        </p:txBody>
      </p:sp>
    </p:spTree>
    <p:extLst>
      <p:ext uri="{BB962C8B-B14F-4D97-AF65-F5344CB8AC3E}">
        <p14:creationId xmlns:p14="http://schemas.microsoft.com/office/powerpoint/2010/main" val="3331634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A420F-9A4A-4820-966F-16FAB31DEE6B}"/>
              </a:ext>
            </a:extLst>
          </p:cNvPr>
          <p:cNvSpPr>
            <a:spLocks noGrp="1"/>
          </p:cNvSpPr>
          <p:nvPr>
            <p:ph type="title"/>
          </p:nvPr>
        </p:nvSpPr>
        <p:spPr/>
        <p:txBody>
          <a:bodyPr/>
          <a:lstStyle/>
          <a:p>
            <a:r>
              <a:rPr lang="en-IN" dirty="0"/>
              <a:t>The outcome</a:t>
            </a:r>
          </a:p>
        </p:txBody>
      </p:sp>
      <p:sp>
        <p:nvSpPr>
          <p:cNvPr id="3" name="Text Placeholder 2">
            <a:extLst>
              <a:ext uri="{FF2B5EF4-FFF2-40B4-BE49-F238E27FC236}">
                <a16:creationId xmlns:a16="http://schemas.microsoft.com/office/drawing/2014/main" id="{1B79243E-7B1A-492A-A461-779DECB2588C}"/>
              </a:ext>
            </a:extLst>
          </p:cNvPr>
          <p:cNvSpPr>
            <a:spLocks noGrp="1"/>
          </p:cNvSpPr>
          <p:nvPr>
            <p:ph type="body" idx="1"/>
          </p:nvPr>
        </p:nvSpPr>
        <p:spPr/>
        <p:txBody>
          <a:bodyPr/>
          <a:lstStyle/>
          <a:p>
            <a:r>
              <a:rPr lang="en-IN" dirty="0"/>
              <a:t>As the campaign has been just launched yesterday the outcome is uncertain…</a:t>
            </a:r>
          </a:p>
        </p:txBody>
      </p:sp>
    </p:spTree>
    <p:extLst>
      <p:ext uri="{BB962C8B-B14F-4D97-AF65-F5344CB8AC3E}">
        <p14:creationId xmlns:p14="http://schemas.microsoft.com/office/powerpoint/2010/main" val="1504332002"/>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162</TotalTime>
  <Words>793</Words>
  <Application>Microsoft Office PowerPoint</Application>
  <PresentationFormat>Widescreen</PresentationFormat>
  <Paragraphs>39</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'Swachhta hi Seva' Campaign</vt:lpstr>
      <vt:lpstr>The Union Government has launched yet another campaign to make India clean.</vt:lpstr>
      <vt:lpstr>Background</vt:lpstr>
      <vt:lpstr>Reasons behind launching such campaigns</vt:lpstr>
      <vt:lpstr>This campaign ends on 2nd October which is also the birth anniversary of the father of the nation Mahatma Gandhi.</vt:lpstr>
      <vt:lpstr>Details of the campaign</vt:lpstr>
      <vt:lpstr>The objectives</vt:lpstr>
      <vt:lpstr>What this campaign will consists of?</vt:lpstr>
      <vt:lpstr>The outcome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Rounak Polley</dc:creator>
  <cp:lastModifiedBy>Rounak Polley</cp:lastModifiedBy>
  <cp:revision>9</cp:revision>
  <dcterms:created xsi:type="dcterms:W3CDTF">2017-09-16T12:47:00Z</dcterms:created>
  <dcterms:modified xsi:type="dcterms:W3CDTF">2017-09-16T15:29:38Z</dcterms:modified>
</cp:coreProperties>
</file>