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conomictimes.indiatimes.com/topic/Karnataka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lugincars.com/plugin-hybrid-cars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D3727-A998-4E2C-B7B2-C50FDC3413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Agency FB" panose="020B0503020202020204" pitchFamily="34" charset="0"/>
              </a:rPr>
              <a:t>Plug-in Electric Vehicle Policy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8D1108-3CF9-4026-9CB7-831EDBFE09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Brief study </a:t>
            </a:r>
          </a:p>
        </p:txBody>
      </p:sp>
    </p:spTree>
    <p:extLst>
      <p:ext uri="{BB962C8B-B14F-4D97-AF65-F5344CB8AC3E}">
        <p14:creationId xmlns:p14="http://schemas.microsoft.com/office/powerpoint/2010/main" val="3735205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35778E3-E9D8-447E-ABFC-52168B3BA513}"/>
              </a:ext>
            </a:extLst>
          </p:cNvPr>
          <p:cNvSpPr txBox="1"/>
          <p:nvPr/>
        </p:nvSpPr>
        <p:spPr>
          <a:xfrm>
            <a:off x="882706" y="2184973"/>
            <a:ext cx="10804561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Bookman Old Style" panose="02050604050505020204" pitchFamily="18" charset="0"/>
              </a:rPr>
              <a:t>The state cabinet on Wednesday [13.09.2017] approved the </a:t>
            </a:r>
            <a:r>
              <a:rPr lang="en-US" sz="2000" b="1" dirty="0">
                <a:latin typeface="Bookman Old Style" panose="02050604050505020204" pitchFamily="18" charset="0"/>
                <a:hlinkClick r:id="rId2"/>
              </a:rPr>
              <a:t>Karnataka</a:t>
            </a:r>
            <a:r>
              <a:rPr lang="en-US" sz="2000" b="1" dirty="0">
                <a:latin typeface="Bookman Old Style" panose="02050604050505020204" pitchFamily="18" charset="0"/>
              </a:rPr>
              <a:t> Electric </a:t>
            </a:r>
          </a:p>
          <a:p>
            <a:r>
              <a:rPr lang="en-US" sz="2000" b="1" dirty="0">
                <a:latin typeface="Bookman Old Style" panose="02050604050505020204" pitchFamily="18" charset="0"/>
              </a:rPr>
              <a:t>Vehicle &amp; Energy Storage policy, and became the first to have such a policy </a:t>
            </a:r>
          </a:p>
          <a:p>
            <a:r>
              <a:rPr lang="en-US" sz="2000" b="1" dirty="0">
                <a:latin typeface="Bookman Old Style" panose="02050604050505020204" pitchFamily="18" charset="0"/>
              </a:rPr>
              <a:t>in place. </a:t>
            </a:r>
          </a:p>
          <a:p>
            <a:r>
              <a:rPr lang="en-US" sz="2000" b="1" dirty="0">
                <a:latin typeface="Bookman Old Style" panose="02050604050505020204" pitchFamily="18" charset="0"/>
              </a:rPr>
              <a:t>The policy aims to promote research &amp; development in electric mobility </a:t>
            </a:r>
          </a:p>
          <a:p>
            <a:r>
              <a:rPr lang="en-US" sz="2000" b="1" dirty="0">
                <a:latin typeface="Bookman Old Style" panose="02050604050505020204" pitchFamily="18" charset="0"/>
              </a:rPr>
              <a:t>and grow the sector.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6345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BC3B8-794B-47D3-BB56-F4C5AC4831F2}"/>
              </a:ext>
            </a:extLst>
          </p:cNvPr>
          <p:cNvSpPr txBox="1"/>
          <p:nvPr/>
        </p:nvSpPr>
        <p:spPr>
          <a:xfrm>
            <a:off x="577049" y="692458"/>
            <a:ext cx="8693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Previously it was being anticipated that E-Vehicles Policy would come</a:t>
            </a:r>
          </a:p>
          <a:p>
            <a:r>
              <a:rPr lang="en-US" dirty="0"/>
              <a:t>To India by the end of the year, but it seemed to have arrived a bit too soon.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568E3E-5BCA-44F4-ADD8-952BA0176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700" y="2527862"/>
            <a:ext cx="9000000" cy="166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077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AFBD179-02C4-47CA-9324-0A8FD643F282}"/>
              </a:ext>
            </a:extLst>
          </p:cNvPr>
          <p:cNvSpPr txBox="1"/>
          <p:nvPr/>
        </p:nvSpPr>
        <p:spPr>
          <a:xfrm>
            <a:off x="1127464" y="701336"/>
            <a:ext cx="3400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What is an E-Vehicle?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D08E6-6FE0-4997-9AE5-AA0C8C9A288F}"/>
              </a:ext>
            </a:extLst>
          </p:cNvPr>
          <p:cNvSpPr txBox="1"/>
          <p:nvPr/>
        </p:nvSpPr>
        <p:spPr>
          <a:xfrm>
            <a:off x="1340528" y="1784412"/>
            <a:ext cx="986840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 electric car is powered by an electric motor instead of a gasoline engine. </a:t>
            </a:r>
          </a:p>
          <a:p>
            <a:r>
              <a:rPr lang="en-US" dirty="0"/>
              <a:t>The electric motor gets energy from a controller, which regulates the amount of </a:t>
            </a:r>
          </a:p>
          <a:p>
            <a:r>
              <a:rPr lang="en-US" dirty="0"/>
              <a:t>power—based on the driver’s use of an accelerator pedal. The electric car </a:t>
            </a:r>
          </a:p>
          <a:p>
            <a:r>
              <a:rPr lang="en-US" dirty="0"/>
              <a:t>(also known as electric vehicle or EV) uses energy stored in its rechargeable batteries, </a:t>
            </a:r>
          </a:p>
          <a:p>
            <a:r>
              <a:rPr lang="en-US" dirty="0"/>
              <a:t>which are recharged by common household electricity.</a:t>
            </a:r>
          </a:p>
          <a:p>
            <a:r>
              <a:rPr lang="en-US" b="1" dirty="0"/>
              <a:t>Unlike a hybrid car—which is fueled by gasoline and uses a battery and motor to </a:t>
            </a:r>
          </a:p>
          <a:p>
            <a:r>
              <a:rPr lang="en-US" b="1" dirty="0"/>
              <a:t>improve efficiency—an electric car is powered exclusively by electricity.</a:t>
            </a:r>
            <a:r>
              <a:rPr lang="en-US" dirty="0"/>
              <a:t> Historically, </a:t>
            </a:r>
          </a:p>
          <a:p>
            <a:r>
              <a:rPr lang="en-US" dirty="0"/>
              <a:t>EVs have not been widely adopted because of limited driving range before needing </a:t>
            </a:r>
          </a:p>
          <a:p>
            <a:r>
              <a:rPr lang="en-US" dirty="0"/>
              <a:t>to be recharged, long recharging times, and a lack of commitment by automakers to </a:t>
            </a:r>
          </a:p>
          <a:p>
            <a:r>
              <a:rPr lang="en-US" dirty="0"/>
              <a:t>produce and market electric cars that have all the creature comforts of gas-powered </a:t>
            </a:r>
          </a:p>
          <a:p>
            <a:r>
              <a:rPr lang="en-US" dirty="0"/>
              <a:t>cars. That has changed. As battery technology improved—simultaneously increasing </a:t>
            </a:r>
          </a:p>
          <a:p>
            <a:r>
              <a:rPr lang="en-US" dirty="0"/>
              <a:t>energy storage and reducing cost—major automakers introduced a new generation </a:t>
            </a:r>
          </a:p>
          <a:p>
            <a:r>
              <a:rPr lang="en-US" dirty="0"/>
              <a:t>of electric cars.</a:t>
            </a:r>
          </a:p>
        </p:txBody>
      </p:sp>
    </p:spTree>
    <p:extLst>
      <p:ext uri="{BB962C8B-B14F-4D97-AF65-F5344CB8AC3E}">
        <p14:creationId xmlns:p14="http://schemas.microsoft.com/office/powerpoint/2010/main" val="1005734922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250B83-0C27-4216-A7BD-2565A685148D}"/>
              </a:ext>
            </a:extLst>
          </p:cNvPr>
          <p:cNvSpPr txBox="1"/>
          <p:nvPr/>
        </p:nvSpPr>
        <p:spPr>
          <a:xfrm>
            <a:off x="1491450" y="1056443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Why E-Vehicles?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E9F760-3196-48EC-ADED-C91A24651343}"/>
              </a:ext>
            </a:extLst>
          </p:cNvPr>
          <p:cNvSpPr txBox="1"/>
          <p:nvPr/>
        </p:nvSpPr>
        <p:spPr>
          <a:xfrm>
            <a:off x="399495" y="1908700"/>
            <a:ext cx="1138164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Electric cars produce no tailpipe emissions, reduce our dependency on oil, </a:t>
            </a:r>
          </a:p>
          <a:p>
            <a:r>
              <a:rPr lang="en-US" dirty="0"/>
              <a:t>and are cheaper to operate. Of course, the process of producing the electricity moves </a:t>
            </a:r>
          </a:p>
          <a:p>
            <a:r>
              <a:rPr lang="en-US" dirty="0"/>
              <a:t>the emissions further upstream to the utility company’s smokestack—but even dirty </a:t>
            </a:r>
          </a:p>
          <a:p>
            <a:r>
              <a:rPr lang="en-US" dirty="0"/>
              <a:t>electricity used in electric cars usually reduces our collective carbon footprint.</a:t>
            </a:r>
          </a:p>
          <a:p>
            <a:r>
              <a:rPr lang="en-US" dirty="0"/>
              <a:t>Another factor is convenience: In one trip to the gas station, you can pump 330 kilowatt-hours</a:t>
            </a:r>
          </a:p>
          <a:p>
            <a:r>
              <a:rPr lang="en-US" dirty="0"/>
              <a:t>of energy into a tank commonly holding 10 or more gallons. It would take several days to get </a:t>
            </a:r>
          </a:p>
          <a:p>
            <a:r>
              <a:rPr lang="en-US" dirty="0"/>
              <a:t>the same amount of energy from household electric current. Fortunately, it takes hours and </a:t>
            </a:r>
          </a:p>
          <a:p>
            <a:r>
              <a:rPr lang="en-US" dirty="0"/>
              <a:t>not days to recharge an electric car, because it's much more efficient. Speaking of convenience, </a:t>
            </a:r>
          </a:p>
          <a:p>
            <a:r>
              <a:rPr lang="en-US" dirty="0"/>
              <a:t>let's not forget two important points: charging up at home means never going to a gas station—and</a:t>
            </a:r>
          </a:p>
          <a:p>
            <a:r>
              <a:rPr lang="en-US" dirty="0"/>
              <a:t>electric cars require almost none of the maintenance, like oil changes and emissions checks, </a:t>
            </a:r>
          </a:p>
          <a:p>
            <a:r>
              <a:rPr lang="en-US" dirty="0"/>
              <a:t>that internal combustion cars require.</a:t>
            </a:r>
          </a:p>
          <a:p>
            <a:endParaRPr lang="en-US" dirty="0"/>
          </a:p>
          <a:p>
            <a:r>
              <a:rPr lang="en-US" dirty="0"/>
              <a:t>Electric motors develop their highest torque from zero rpms—meaning fast (and silent) </a:t>
            </a:r>
          </a:p>
          <a:p>
            <a:r>
              <a:rPr lang="en-US" dirty="0"/>
              <a:t>zero-to-60 acceleration times.</a:t>
            </a:r>
          </a:p>
        </p:txBody>
      </p:sp>
    </p:spTree>
    <p:extLst>
      <p:ext uri="{BB962C8B-B14F-4D97-AF65-F5344CB8AC3E}">
        <p14:creationId xmlns:p14="http://schemas.microsoft.com/office/powerpoint/2010/main" val="3345368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6760E24-3C7E-4206-9B5A-652654805F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435" y="346207"/>
            <a:ext cx="5951736" cy="47629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F7C5299-8776-436C-97AA-7D6BE1A1D2E5}"/>
              </a:ext>
            </a:extLst>
          </p:cNvPr>
          <p:cNvSpPr txBox="1"/>
          <p:nvPr/>
        </p:nvSpPr>
        <p:spPr>
          <a:xfrm>
            <a:off x="1393794" y="5610687"/>
            <a:ext cx="98026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the illustration, we show the relative features of electric cars and gas-powered </a:t>
            </a:r>
          </a:p>
          <a:p>
            <a:r>
              <a:rPr lang="en-US" dirty="0"/>
              <a:t>cars. However, it doesn't have to be an "either-or" situation. </a:t>
            </a:r>
            <a:r>
              <a:rPr lang="en-US" dirty="0">
                <a:hlinkClick r:id="rId3"/>
              </a:rPr>
              <a:t>Plug-in hybrids</a:t>
            </a:r>
            <a:r>
              <a:rPr lang="en-US" dirty="0"/>
              <a:t> offer many </a:t>
            </a:r>
          </a:p>
          <a:p>
            <a:r>
              <a:rPr lang="en-US" dirty="0"/>
              <a:t>of the benefits of electric cars while mitigating most of the drawbacks, such as limited </a:t>
            </a:r>
          </a:p>
          <a:p>
            <a:r>
              <a:rPr lang="en-US" dirty="0"/>
              <a:t>driving range.</a:t>
            </a:r>
          </a:p>
        </p:txBody>
      </p:sp>
    </p:spTree>
    <p:extLst>
      <p:ext uri="{BB962C8B-B14F-4D97-AF65-F5344CB8AC3E}">
        <p14:creationId xmlns:p14="http://schemas.microsoft.com/office/powerpoint/2010/main" val="4040012675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6594F1-D1F2-472D-9E18-344BE419BCFC}"/>
              </a:ext>
            </a:extLst>
          </p:cNvPr>
          <p:cNvSpPr txBox="1"/>
          <p:nvPr/>
        </p:nvSpPr>
        <p:spPr>
          <a:xfrm>
            <a:off x="523783" y="435005"/>
            <a:ext cx="6829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Key Takeaways From Karnataka Electric Vehicle And </a:t>
            </a:r>
          </a:p>
          <a:p>
            <a:r>
              <a:rPr lang="en-US" sz="2000" b="1" dirty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Electric Storage Policy</a:t>
            </a:r>
          </a:p>
          <a:p>
            <a:endParaRPr lang="en-US" sz="2000" dirty="0"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595684-04EF-4ED2-A65F-CD5270321C27}"/>
              </a:ext>
            </a:extLst>
          </p:cNvPr>
          <p:cNvSpPr txBox="1"/>
          <p:nvPr/>
        </p:nvSpPr>
        <p:spPr>
          <a:xfrm>
            <a:off x="603682" y="1686757"/>
            <a:ext cx="10591361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Karnataka government effort to launch Electric Vehicle and Energy </a:t>
            </a:r>
          </a:p>
          <a:p>
            <a:r>
              <a:rPr lang="en-US" dirty="0"/>
              <a:t>Storage Policy 2017 aims to</a:t>
            </a:r>
          </a:p>
          <a:p>
            <a:endParaRPr lang="en-US" sz="1600" dirty="0"/>
          </a:p>
          <a:p>
            <a:r>
              <a:rPr lang="en-US" sz="1600" dirty="0" err="1"/>
              <a:t>i</a:t>
            </a:r>
            <a:r>
              <a:rPr lang="en-US" sz="1600" dirty="0"/>
              <a:t>. Reduce dependency on fossil fuels, and bring down pollution levels.</a:t>
            </a:r>
          </a:p>
          <a:p>
            <a:r>
              <a:rPr lang="en-US" sz="1600" dirty="0"/>
              <a:t>ii. Attract investments worth $4.83 </a:t>
            </a:r>
            <a:r>
              <a:rPr lang="en-US" sz="1600" dirty="0" err="1"/>
              <a:t>Bn</a:t>
            </a:r>
            <a:r>
              <a:rPr lang="en-US" sz="1600" dirty="0"/>
              <a:t> (INR 31K Cr) and create around 55,000 employment </a:t>
            </a:r>
          </a:p>
          <a:p>
            <a:r>
              <a:rPr lang="en-US" sz="1600" dirty="0"/>
              <a:t>    opportunities.</a:t>
            </a:r>
          </a:p>
          <a:p>
            <a:r>
              <a:rPr lang="en-US" sz="1600" dirty="0"/>
              <a:t>iii. Set up new EV manufacturing zones, as well as set up charging stations in public and </a:t>
            </a:r>
          </a:p>
          <a:p>
            <a:r>
              <a:rPr lang="en-US" sz="1600" dirty="0"/>
              <a:t>    private spaces including airports, railway stations, metro stations, </a:t>
            </a:r>
            <a:r>
              <a:rPr lang="en-US" sz="1600" dirty="0" err="1"/>
              <a:t>highrise</a:t>
            </a:r>
            <a:r>
              <a:rPr lang="en-US" sz="1600" dirty="0"/>
              <a:t> buildings, malls, information </a:t>
            </a:r>
          </a:p>
          <a:p>
            <a:r>
              <a:rPr lang="en-US" sz="1600" dirty="0"/>
              <a:t>    technology (IT) parks, and apartment complexes</a:t>
            </a:r>
          </a:p>
          <a:p>
            <a:r>
              <a:rPr lang="en-US" sz="1600" dirty="0"/>
              <a:t>iv. Encourage startups to develop business models focused on supporting economic applications </a:t>
            </a:r>
          </a:p>
          <a:p>
            <a:r>
              <a:rPr lang="en-US" sz="1600" dirty="0"/>
              <a:t>     for EVs.</a:t>
            </a:r>
          </a:p>
          <a:p>
            <a:r>
              <a:rPr lang="en-US" sz="1600" dirty="0"/>
              <a:t>v. Create special purpose vehicle that will involve civic agencies, state transport and energy </a:t>
            </a:r>
          </a:p>
          <a:p>
            <a:r>
              <a:rPr lang="en-US" sz="1600" dirty="0"/>
              <a:t>     companies, and its renewable energy and industrial boards for the creation of charging infrastructure </a:t>
            </a:r>
          </a:p>
          <a:p>
            <a:r>
              <a:rPr lang="en-US" sz="1600" dirty="0"/>
              <a:t>     within the state.</a:t>
            </a:r>
          </a:p>
          <a:p>
            <a:endParaRPr lang="en-US" sz="1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4081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B1446EE-D1EA-4475-A185-2DF480EA45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225" y="814839"/>
            <a:ext cx="7725069" cy="261194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413C614-CC5D-42CF-9525-970A8DA22374}"/>
              </a:ext>
            </a:extLst>
          </p:cNvPr>
          <p:cNvSpPr txBox="1"/>
          <p:nvPr/>
        </p:nvSpPr>
        <p:spPr>
          <a:xfrm>
            <a:off x="372861" y="3817398"/>
            <a:ext cx="112229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 also added, “I am sure this policy would be a game-changer in the industry and </a:t>
            </a:r>
          </a:p>
          <a:p>
            <a:r>
              <a:rPr lang="en-US" dirty="0"/>
              <a:t>will be a model for other states. Our real work starts now, focusing on developing a ready </a:t>
            </a:r>
          </a:p>
          <a:p>
            <a:r>
              <a:rPr lang="en-US" dirty="0"/>
              <a:t>ecosystem for a vibrant EV sector in the state,” said R V Deshpande, Karnataka’s industries minister.</a:t>
            </a:r>
          </a:p>
        </p:txBody>
      </p:sp>
    </p:spTree>
    <p:extLst>
      <p:ext uri="{BB962C8B-B14F-4D97-AF65-F5344CB8AC3E}">
        <p14:creationId xmlns:p14="http://schemas.microsoft.com/office/powerpoint/2010/main" val="23276544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A25DCB-830C-4D9B-9891-0130FF1F8875}"/>
              </a:ext>
            </a:extLst>
          </p:cNvPr>
          <p:cNvSpPr txBox="1"/>
          <p:nvPr/>
        </p:nvSpPr>
        <p:spPr>
          <a:xfrm>
            <a:off x="603682" y="949911"/>
            <a:ext cx="10493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Now we will have to wait for the upcoming future and see how good this</a:t>
            </a:r>
          </a:p>
          <a:p>
            <a:r>
              <a:rPr lang="en-US" dirty="0"/>
              <a:t>Policy pans out to be, and also how commercial success E-vehicles get in the Indian Market.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7B8C6A-CAB1-431A-B823-7BC4C3F10BBB}"/>
              </a:ext>
            </a:extLst>
          </p:cNvPr>
          <p:cNvSpPr txBox="1"/>
          <p:nvPr/>
        </p:nvSpPr>
        <p:spPr>
          <a:xfrm>
            <a:off x="8407154" y="3258105"/>
            <a:ext cx="3073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-A presentation by Prince.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64FD4-CDD0-4CD1-B97F-0A5A1C8E110F}"/>
              </a:ext>
            </a:extLst>
          </p:cNvPr>
          <p:cNvSpPr/>
          <p:nvPr/>
        </p:nvSpPr>
        <p:spPr>
          <a:xfrm>
            <a:off x="4644051" y="3058050"/>
            <a:ext cx="24128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chemeClr val="bg1">
                    <a:lumMod val="95000"/>
                    <a:lumOff val="5000"/>
                  </a:schemeClr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31999311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53</TotalTime>
  <Words>573</Words>
  <Application>Microsoft Office PowerPoint</Application>
  <PresentationFormat>Widescreen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Adobe Heiti Std R</vt:lpstr>
      <vt:lpstr>Agency FB</vt:lpstr>
      <vt:lpstr>Arial</vt:lpstr>
      <vt:lpstr>Bookman Old Style</vt:lpstr>
      <vt:lpstr>Century Gothic</vt:lpstr>
      <vt:lpstr>Wingdings 3</vt:lpstr>
      <vt:lpstr>Ion</vt:lpstr>
      <vt:lpstr>Plug-in Electric Vehicle Policy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Plug-in Electric Vehicle Policy </dc:title>
  <dc:creator>Prince Mukherjee</dc:creator>
  <cp:lastModifiedBy>Prince Mukherjee</cp:lastModifiedBy>
  <cp:revision>6</cp:revision>
  <dcterms:created xsi:type="dcterms:W3CDTF">2017-09-18T15:04:30Z</dcterms:created>
  <dcterms:modified xsi:type="dcterms:W3CDTF">2017-09-18T15:58:10Z</dcterms:modified>
</cp:coreProperties>
</file>